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7" r:id="rId1"/>
  </p:sldMasterIdLst>
  <p:notesMasterIdLst>
    <p:notesMasterId r:id="rId30"/>
  </p:notesMasterIdLst>
  <p:handoutMasterIdLst>
    <p:handoutMasterId r:id="rId31"/>
  </p:handoutMasterIdLst>
  <p:sldIdLst>
    <p:sldId id="256" r:id="rId2"/>
    <p:sldId id="268" r:id="rId3"/>
    <p:sldId id="257" r:id="rId4"/>
    <p:sldId id="258" r:id="rId5"/>
    <p:sldId id="259" r:id="rId6"/>
    <p:sldId id="291" r:id="rId7"/>
    <p:sldId id="271" r:id="rId8"/>
    <p:sldId id="274" r:id="rId9"/>
    <p:sldId id="289" r:id="rId10"/>
    <p:sldId id="275" r:id="rId11"/>
    <p:sldId id="276" r:id="rId12"/>
    <p:sldId id="278" r:id="rId13"/>
    <p:sldId id="294" r:id="rId14"/>
    <p:sldId id="280" r:id="rId15"/>
    <p:sldId id="292" r:id="rId16"/>
    <p:sldId id="293" r:id="rId17"/>
    <p:sldId id="295" r:id="rId18"/>
    <p:sldId id="279" r:id="rId19"/>
    <p:sldId id="263" r:id="rId20"/>
    <p:sldId id="281" r:id="rId21"/>
    <p:sldId id="262" r:id="rId22"/>
    <p:sldId id="277" r:id="rId23"/>
    <p:sldId id="265" r:id="rId24"/>
    <p:sldId id="302" r:id="rId25"/>
    <p:sldId id="303" r:id="rId26"/>
    <p:sldId id="301" r:id="rId27"/>
    <p:sldId id="287" r:id="rId28"/>
    <p:sldId id="288" r:id="rId29"/>
  </p:sldIdLst>
  <p:sldSz cx="9144000" cy="6858000" type="screen4x3"/>
  <p:notesSz cx="6934200" cy="9232900"/>
  <p:defaultTextStyle>
    <a:defPPr>
      <a:defRPr lang="en-US"/>
    </a:defPPr>
    <a:lvl1pPr algn="l" rtl="0" fontAlgn="base">
      <a:spcBef>
        <a:spcPct val="0"/>
      </a:spcBef>
      <a:spcAft>
        <a:spcPct val="0"/>
      </a:spcAft>
      <a:defRPr kern="1200">
        <a:solidFill>
          <a:srgbClr val="4D4D4D"/>
        </a:solidFill>
        <a:latin typeface="Arial" charset="0"/>
        <a:ea typeface="+mn-ea"/>
        <a:cs typeface="+mn-cs"/>
      </a:defRPr>
    </a:lvl1pPr>
    <a:lvl2pPr marL="457200" algn="l" rtl="0" fontAlgn="base">
      <a:spcBef>
        <a:spcPct val="0"/>
      </a:spcBef>
      <a:spcAft>
        <a:spcPct val="0"/>
      </a:spcAft>
      <a:defRPr kern="1200">
        <a:solidFill>
          <a:srgbClr val="4D4D4D"/>
        </a:solidFill>
        <a:latin typeface="Arial" charset="0"/>
        <a:ea typeface="+mn-ea"/>
        <a:cs typeface="+mn-cs"/>
      </a:defRPr>
    </a:lvl2pPr>
    <a:lvl3pPr marL="914400" algn="l" rtl="0" fontAlgn="base">
      <a:spcBef>
        <a:spcPct val="0"/>
      </a:spcBef>
      <a:spcAft>
        <a:spcPct val="0"/>
      </a:spcAft>
      <a:defRPr kern="1200">
        <a:solidFill>
          <a:srgbClr val="4D4D4D"/>
        </a:solidFill>
        <a:latin typeface="Arial" charset="0"/>
        <a:ea typeface="+mn-ea"/>
        <a:cs typeface="+mn-cs"/>
      </a:defRPr>
    </a:lvl3pPr>
    <a:lvl4pPr marL="1371600" algn="l" rtl="0" fontAlgn="base">
      <a:spcBef>
        <a:spcPct val="0"/>
      </a:spcBef>
      <a:spcAft>
        <a:spcPct val="0"/>
      </a:spcAft>
      <a:defRPr kern="1200">
        <a:solidFill>
          <a:srgbClr val="4D4D4D"/>
        </a:solidFill>
        <a:latin typeface="Arial" charset="0"/>
        <a:ea typeface="+mn-ea"/>
        <a:cs typeface="+mn-cs"/>
      </a:defRPr>
    </a:lvl4pPr>
    <a:lvl5pPr marL="1828800" algn="l" rtl="0" fontAlgn="base">
      <a:spcBef>
        <a:spcPct val="0"/>
      </a:spcBef>
      <a:spcAft>
        <a:spcPct val="0"/>
      </a:spcAft>
      <a:defRPr kern="1200">
        <a:solidFill>
          <a:srgbClr val="4D4D4D"/>
        </a:solidFill>
        <a:latin typeface="Arial" charset="0"/>
        <a:ea typeface="+mn-ea"/>
        <a:cs typeface="+mn-cs"/>
      </a:defRPr>
    </a:lvl5pPr>
    <a:lvl6pPr marL="2286000" algn="l" defTabSz="914400" rtl="0" eaLnBrk="1" latinLnBrk="0" hangingPunct="1">
      <a:defRPr kern="1200">
        <a:solidFill>
          <a:srgbClr val="4D4D4D"/>
        </a:solidFill>
        <a:latin typeface="Arial" charset="0"/>
        <a:ea typeface="+mn-ea"/>
        <a:cs typeface="+mn-cs"/>
      </a:defRPr>
    </a:lvl6pPr>
    <a:lvl7pPr marL="2743200" algn="l" defTabSz="914400" rtl="0" eaLnBrk="1" latinLnBrk="0" hangingPunct="1">
      <a:defRPr kern="1200">
        <a:solidFill>
          <a:srgbClr val="4D4D4D"/>
        </a:solidFill>
        <a:latin typeface="Arial" charset="0"/>
        <a:ea typeface="+mn-ea"/>
        <a:cs typeface="+mn-cs"/>
      </a:defRPr>
    </a:lvl7pPr>
    <a:lvl8pPr marL="3200400" algn="l" defTabSz="914400" rtl="0" eaLnBrk="1" latinLnBrk="0" hangingPunct="1">
      <a:defRPr kern="1200">
        <a:solidFill>
          <a:srgbClr val="4D4D4D"/>
        </a:solidFill>
        <a:latin typeface="Arial" charset="0"/>
        <a:ea typeface="+mn-ea"/>
        <a:cs typeface="+mn-cs"/>
      </a:defRPr>
    </a:lvl8pPr>
    <a:lvl9pPr marL="3657600" algn="l" defTabSz="914400" rtl="0" eaLnBrk="1" latinLnBrk="0" hangingPunct="1">
      <a:defRPr kern="1200">
        <a:solidFill>
          <a:srgbClr val="4D4D4D"/>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FFCC00"/>
    <a:srgbClr val="777777"/>
    <a:srgbClr val="4D4D4D"/>
    <a:srgbClr val="969696"/>
    <a:srgbClr val="FF33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56" autoAdjust="0"/>
  </p:normalViewPr>
  <p:slideViewPr>
    <p:cSldViewPr snapToGrid="0">
      <p:cViewPr varScale="1">
        <p:scale>
          <a:sx n="109" d="100"/>
          <a:sy n="109" d="100"/>
        </p:scale>
        <p:origin x="167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1" y="0"/>
            <a:ext cx="3004610" cy="461645"/>
          </a:xfrm>
          <a:prstGeom prst="rect">
            <a:avLst/>
          </a:prstGeom>
          <a:noFill/>
          <a:ln w="9525">
            <a:noFill/>
            <a:miter lim="800000"/>
            <a:headEnd/>
            <a:tailEnd/>
          </a:ln>
          <a:effectLst/>
        </p:spPr>
        <p:txBody>
          <a:bodyPr vert="horz" wrap="square" lIns="92372" tIns="46186" rIns="92372" bIns="46186" numCol="1" anchor="t" anchorCtr="0" compatLnSpc="1">
            <a:prstTxWarp prst="textNoShape">
              <a:avLst/>
            </a:prstTxWarp>
          </a:bodyPr>
          <a:lstStyle>
            <a:lvl1pPr defTabSz="924414">
              <a:defRPr sz="1200">
                <a:solidFill>
                  <a:schemeClr val="tx1"/>
                </a:solidFill>
              </a:defRPr>
            </a:lvl1pPr>
          </a:lstStyle>
          <a:p>
            <a:pPr>
              <a:defRPr/>
            </a:pPr>
            <a:endParaRPr lang="en-US"/>
          </a:p>
        </p:txBody>
      </p:sp>
      <p:sp>
        <p:nvSpPr>
          <p:cNvPr id="51203" name="Rectangle 3"/>
          <p:cNvSpPr>
            <a:spLocks noGrp="1" noChangeArrowheads="1"/>
          </p:cNvSpPr>
          <p:nvPr>
            <p:ph type="dt" sz="quarter" idx="1"/>
          </p:nvPr>
        </p:nvSpPr>
        <p:spPr bwMode="auto">
          <a:xfrm>
            <a:off x="3928018" y="0"/>
            <a:ext cx="3004610" cy="461645"/>
          </a:xfrm>
          <a:prstGeom prst="rect">
            <a:avLst/>
          </a:prstGeom>
          <a:noFill/>
          <a:ln w="9525">
            <a:noFill/>
            <a:miter lim="800000"/>
            <a:headEnd/>
            <a:tailEnd/>
          </a:ln>
          <a:effectLst/>
        </p:spPr>
        <p:txBody>
          <a:bodyPr vert="horz" wrap="square" lIns="92372" tIns="46186" rIns="92372" bIns="46186" numCol="1" anchor="t" anchorCtr="0" compatLnSpc="1">
            <a:prstTxWarp prst="textNoShape">
              <a:avLst/>
            </a:prstTxWarp>
          </a:bodyPr>
          <a:lstStyle>
            <a:lvl1pPr algn="r" defTabSz="924414">
              <a:defRPr sz="1200">
                <a:solidFill>
                  <a:schemeClr val="tx1"/>
                </a:solidFill>
              </a:defRPr>
            </a:lvl1pPr>
          </a:lstStyle>
          <a:p>
            <a:pPr>
              <a:defRPr/>
            </a:pPr>
            <a:endParaRPr lang="en-US"/>
          </a:p>
        </p:txBody>
      </p:sp>
      <p:sp>
        <p:nvSpPr>
          <p:cNvPr id="51204" name="Rectangle 4"/>
          <p:cNvSpPr>
            <a:spLocks noGrp="1" noChangeArrowheads="1"/>
          </p:cNvSpPr>
          <p:nvPr>
            <p:ph type="ftr" sz="quarter" idx="2"/>
          </p:nvPr>
        </p:nvSpPr>
        <p:spPr bwMode="auto">
          <a:xfrm>
            <a:off x="1" y="8769675"/>
            <a:ext cx="3004610" cy="461645"/>
          </a:xfrm>
          <a:prstGeom prst="rect">
            <a:avLst/>
          </a:prstGeom>
          <a:noFill/>
          <a:ln w="9525">
            <a:noFill/>
            <a:miter lim="800000"/>
            <a:headEnd/>
            <a:tailEnd/>
          </a:ln>
          <a:effectLst/>
        </p:spPr>
        <p:txBody>
          <a:bodyPr vert="horz" wrap="square" lIns="92372" tIns="46186" rIns="92372" bIns="46186" numCol="1" anchor="b" anchorCtr="0" compatLnSpc="1">
            <a:prstTxWarp prst="textNoShape">
              <a:avLst/>
            </a:prstTxWarp>
          </a:bodyPr>
          <a:lstStyle>
            <a:lvl1pPr defTabSz="924414">
              <a:defRPr sz="1200">
                <a:solidFill>
                  <a:schemeClr val="tx1"/>
                </a:solidFill>
              </a:defRPr>
            </a:lvl1pPr>
          </a:lstStyle>
          <a:p>
            <a:pPr>
              <a:defRPr/>
            </a:pPr>
            <a:endParaRPr lang="en-US"/>
          </a:p>
        </p:txBody>
      </p:sp>
      <p:sp>
        <p:nvSpPr>
          <p:cNvPr id="51205" name="Rectangle 5"/>
          <p:cNvSpPr>
            <a:spLocks noGrp="1" noChangeArrowheads="1"/>
          </p:cNvSpPr>
          <p:nvPr>
            <p:ph type="sldNum" sz="quarter" idx="3"/>
          </p:nvPr>
        </p:nvSpPr>
        <p:spPr bwMode="auto">
          <a:xfrm>
            <a:off x="3928018" y="8769675"/>
            <a:ext cx="3004610" cy="461645"/>
          </a:xfrm>
          <a:prstGeom prst="rect">
            <a:avLst/>
          </a:prstGeom>
          <a:noFill/>
          <a:ln w="9525">
            <a:noFill/>
            <a:miter lim="800000"/>
            <a:headEnd/>
            <a:tailEnd/>
          </a:ln>
          <a:effectLst/>
        </p:spPr>
        <p:txBody>
          <a:bodyPr vert="horz" wrap="square" lIns="92372" tIns="46186" rIns="92372" bIns="46186" numCol="1" anchor="b" anchorCtr="0" compatLnSpc="1">
            <a:prstTxWarp prst="textNoShape">
              <a:avLst/>
            </a:prstTxWarp>
          </a:bodyPr>
          <a:lstStyle>
            <a:lvl1pPr algn="r" defTabSz="924414">
              <a:defRPr sz="1200">
                <a:solidFill>
                  <a:schemeClr val="tx1"/>
                </a:solidFill>
              </a:defRPr>
            </a:lvl1pPr>
          </a:lstStyle>
          <a:p>
            <a:pPr>
              <a:defRPr/>
            </a:pPr>
            <a:fld id="{8803D5CD-8FC0-4BF0-8390-DC95F8AE2311}" type="slidenum">
              <a:rPr lang="en-US"/>
              <a:pPr>
                <a:defRPr/>
              </a:pPr>
              <a:t>‹#›</a:t>
            </a:fld>
            <a:endParaRPr lang="en-US"/>
          </a:p>
        </p:txBody>
      </p:sp>
    </p:spTree>
    <p:extLst>
      <p:ext uri="{BB962C8B-B14F-4D97-AF65-F5344CB8AC3E}">
        <p14:creationId xmlns:p14="http://schemas.microsoft.com/office/powerpoint/2010/main" val="26114951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4610" cy="461645"/>
          </a:xfrm>
          <a:prstGeom prst="rect">
            <a:avLst/>
          </a:prstGeom>
        </p:spPr>
        <p:txBody>
          <a:bodyPr vert="horz" lIns="90864" tIns="45432" rIns="90864" bIns="45432" rtlCol="0"/>
          <a:lstStyle>
            <a:lvl1pPr algn="l">
              <a:defRPr sz="1200" smtClean="0"/>
            </a:lvl1pPr>
          </a:lstStyle>
          <a:p>
            <a:pPr>
              <a:defRPr/>
            </a:pPr>
            <a:endParaRPr lang="en-US"/>
          </a:p>
        </p:txBody>
      </p:sp>
      <p:sp>
        <p:nvSpPr>
          <p:cNvPr id="3" name="Date Placeholder 2"/>
          <p:cNvSpPr>
            <a:spLocks noGrp="1"/>
          </p:cNvSpPr>
          <p:nvPr>
            <p:ph type="dt" idx="1"/>
          </p:nvPr>
        </p:nvSpPr>
        <p:spPr>
          <a:xfrm>
            <a:off x="3928018" y="0"/>
            <a:ext cx="3004610" cy="461645"/>
          </a:xfrm>
          <a:prstGeom prst="rect">
            <a:avLst/>
          </a:prstGeom>
        </p:spPr>
        <p:txBody>
          <a:bodyPr vert="horz" lIns="90864" tIns="45432" rIns="90864" bIns="45432" rtlCol="0"/>
          <a:lstStyle>
            <a:lvl1pPr algn="r">
              <a:defRPr sz="1200" smtClean="0"/>
            </a:lvl1pPr>
          </a:lstStyle>
          <a:p>
            <a:pPr>
              <a:defRPr/>
            </a:pPr>
            <a:fld id="{B061C1E7-DF28-4F99-94C9-03CD953693C1}" type="datetimeFigureOut">
              <a:rPr lang="en-US"/>
              <a:pPr>
                <a:defRPr/>
              </a:pPr>
              <a:t>7/13/2016</a:t>
            </a:fld>
            <a:endParaRPr lang="en-US"/>
          </a:p>
        </p:txBody>
      </p:sp>
      <p:sp>
        <p:nvSpPr>
          <p:cNvPr id="4" name="Slide Image Placeholder 3"/>
          <p:cNvSpPr>
            <a:spLocks noGrp="1" noRot="1" noChangeAspect="1"/>
          </p:cNvSpPr>
          <p:nvPr>
            <p:ph type="sldImg" idx="2"/>
          </p:nvPr>
        </p:nvSpPr>
        <p:spPr>
          <a:xfrm>
            <a:off x="1158875" y="692150"/>
            <a:ext cx="4616450" cy="3462338"/>
          </a:xfrm>
          <a:prstGeom prst="rect">
            <a:avLst/>
          </a:prstGeom>
          <a:noFill/>
          <a:ln w="12700">
            <a:solidFill>
              <a:prstClr val="black"/>
            </a:solidFill>
          </a:ln>
        </p:spPr>
        <p:txBody>
          <a:bodyPr vert="horz" lIns="90864" tIns="45432" rIns="90864" bIns="45432" rtlCol="0" anchor="ctr"/>
          <a:lstStyle/>
          <a:p>
            <a:pPr lvl="0"/>
            <a:endParaRPr lang="en-US" noProof="0"/>
          </a:p>
        </p:txBody>
      </p:sp>
      <p:sp>
        <p:nvSpPr>
          <p:cNvPr id="5" name="Notes Placeholder 4"/>
          <p:cNvSpPr>
            <a:spLocks noGrp="1"/>
          </p:cNvSpPr>
          <p:nvPr>
            <p:ph type="body" sz="quarter" idx="3"/>
          </p:nvPr>
        </p:nvSpPr>
        <p:spPr>
          <a:xfrm>
            <a:off x="693735" y="4385628"/>
            <a:ext cx="5546731" cy="4154805"/>
          </a:xfrm>
          <a:prstGeom prst="rect">
            <a:avLst/>
          </a:prstGeom>
        </p:spPr>
        <p:txBody>
          <a:bodyPr vert="horz" lIns="90864" tIns="45432" rIns="90864" bIns="4543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769675"/>
            <a:ext cx="3004610" cy="461645"/>
          </a:xfrm>
          <a:prstGeom prst="rect">
            <a:avLst/>
          </a:prstGeom>
        </p:spPr>
        <p:txBody>
          <a:bodyPr vert="horz" lIns="90864" tIns="45432" rIns="90864" bIns="45432"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928018" y="8769675"/>
            <a:ext cx="3004610" cy="461645"/>
          </a:xfrm>
          <a:prstGeom prst="rect">
            <a:avLst/>
          </a:prstGeom>
        </p:spPr>
        <p:txBody>
          <a:bodyPr vert="horz" lIns="90864" tIns="45432" rIns="90864" bIns="45432" rtlCol="0" anchor="b"/>
          <a:lstStyle>
            <a:lvl1pPr algn="r">
              <a:defRPr sz="1200" smtClean="0"/>
            </a:lvl1pPr>
          </a:lstStyle>
          <a:p>
            <a:pPr>
              <a:defRPr/>
            </a:pPr>
            <a:fld id="{E1E27CA7-4A1F-4161-BB28-CF333E487CF4}" type="slidenum">
              <a:rPr lang="en-US"/>
              <a:pPr>
                <a:defRPr/>
              </a:pPr>
              <a:t>‹#›</a:t>
            </a:fld>
            <a:endParaRPr lang="en-US"/>
          </a:p>
        </p:txBody>
      </p:sp>
    </p:spTree>
    <p:extLst>
      <p:ext uri="{BB962C8B-B14F-4D97-AF65-F5344CB8AC3E}">
        <p14:creationId xmlns:p14="http://schemas.microsoft.com/office/powerpoint/2010/main" val="5377884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1D9B2E-D9C1-4736-A43A-078E5C619F97}"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7241D0-8FB3-4F80-B070-4807F09D2077}"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137FAC5-5DB2-49A0-9824-23DA61905698}"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1B9F0AF-3F15-42D4-9B6D-EB753D16BFC0}"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985B34D-1050-416C-8280-AD6608410B5F}"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35F95D9-61A6-4DA0-9CDC-473A6D015DCB}"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0236F3E-3CA0-4789-BB76-C438657DD305}" type="slidenum">
              <a:rPr lang="en-US"/>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33BC0AB-DBA2-4C1B-9F2E-CCB679D0E3BA}" type="slidenum">
              <a:rPr lang="en-US"/>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6634256-D323-4E9F-BF48-504385D69AD8}" type="slidenum">
              <a:rPr lang="en-US"/>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C7BB88E-7E2E-4392-8EF1-9AD6A85D6171}"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9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3CB31EA-D6A7-4634-A6CA-48BBE519470C}"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5C33B1C-E5A1-40BF-8C21-47949811399F}"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0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AFA8731-F469-43A4-88F1-34C59B600B9C}" type="slidenum">
              <a:rPr lang="en-US"/>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E3A3EA-5770-4369-AB8A-9139F71DBC80}" type="slidenum">
              <a:rPr lang="en-US"/>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27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82B5F17-28DB-476C-870F-BCFAB1682D90}" type="slidenum">
              <a:rPr lang="en-US"/>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3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6EBB21-35E7-4C30-B292-49064F6E9607}" type="slidenum">
              <a:rPr lang="en-US"/>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47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9B404B5-69FD-452F-BB68-761C7B17771A}" type="slidenum">
              <a:rPr lang="en-US"/>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6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325A968-F2AC-4441-B84B-33FA8CF8C5C2}" type="slidenum">
              <a:rPr lang="en-US"/>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78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DB780E3-C01E-4E44-97CD-53A1BE02BBA0}" type="slidenum">
              <a:rPr lang="en-US"/>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073AAC-82CB-48CD-B1E2-C4E9A0ABE842}" type="slidenum">
              <a:rPr lang="en-US"/>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098BAFA-C154-4B0C-A0D6-9C389B358F5E}" type="slidenum">
              <a:rPr lang="en-US"/>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F3A77FD-3F2D-414B-9D23-53B366B20C49}"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303125-1015-43D9-B3AF-8B00776AAFD9}"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9D2078F-DE07-481F-A29A-98D2192EEB99}"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E96A866-9ED3-42BC-B0EC-C0E3E603DEF7}"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918F42-BFCE-43D6-A388-BD2D01A0AFE4}"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76482" name="Rectangle 2"/>
          <p:cNvSpPr>
            <a:spLocks noGrp="1" noChangeArrowheads="1"/>
          </p:cNvSpPr>
          <p:nvPr>
            <p:ph type="ctrTitle"/>
          </p:nvPr>
        </p:nvSpPr>
        <p:spPr>
          <a:xfrm>
            <a:off x="539750" y="404813"/>
            <a:ext cx="6048375" cy="1109662"/>
          </a:xfrm>
        </p:spPr>
        <p:txBody>
          <a:bodyPr/>
          <a:lstStyle>
            <a:lvl1pPr>
              <a:defRPr sz="3200" b="1">
                <a:solidFill>
                  <a:schemeClr val="bg1"/>
                </a:solidFill>
              </a:defRPr>
            </a:lvl1pPr>
          </a:lstStyle>
          <a:p>
            <a:r>
              <a:rPr lang="ru-RU"/>
              <a:t>Click to edit Master title style</a:t>
            </a:r>
          </a:p>
        </p:txBody>
      </p:sp>
      <p:sp>
        <p:nvSpPr>
          <p:cNvPr id="276483" name="Rectangle 3"/>
          <p:cNvSpPr>
            <a:spLocks noGrp="1" noChangeArrowheads="1"/>
          </p:cNvSpPr>
          <p:nvPr>
            <p:ph type="subTitle" idx="1"/>
          </p:nvPr>
        </p:nvSpPr>
        <p:spPr>
          <a:xfrm>
            <a:off x="539750" y="1336675"/>
            <a:ext cx="6048375" cy="696913"/>
          </a:xfrm>
        </p:spPr>
        <p:txBody>
          <a:bodyPr/>
          <a:lstStyle>
            <a:lvl1pPr marL="0" indent="0">
              <a:buFontTx/>
              <a:buNone/>
              <a:defRPr sz="2400" b="1"/>
            </a:lvl1pPr>
          </a:lstStyle>
          <a:p>
            <a:r>
              <a:rPr lang="ru-RU"/>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4763" y="333375"/>
            <a:ext cx="1889125" cy="6340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4213" y="333375"/>
            <a:ext cx="5518150" cy="6340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4213" y="333375"/>
            <a:ext cx="3703637"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40250" y="333375"/>
            <a:ext cx="3703638"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4213" y="6165850"/>
            <a:ext cx="7343775" cy="50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t>Click to edit Master title style</a:t>
            </a:r>
          </a:p>
        </p:txBody>
      </p:sp>
      <p:sp>
        <p:nvSpPr>
          <p:cNvPr id="1027" name="Rectangle 3"/>
          <p:cNvSpPr>
            <a:spLocks noGrp="1" noChangeArrowheads="1"/>
          </p:cNvSpPr>
          <p:nvPr>
            <p:ph type="body" idx="1"/>
          </p:nvPr>
        </p:nvSpPr>
        <p:spPr bwMode="auto">
          <a:xfrm>
            <a:off x="684213" y="333375"/>
            <a:ext cx="7559675"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Click to edit Master text styles</a:t>
            </a:r>
          </a:p>
          <a:p>
            <a:pPr lvl="1"/>
            <a:r>
              <a:rPr lang="ru-RU"/>
              <a:t>Second level</a:t>
            </a:r>
          </a:p>
          <a:p>
            <a:pPr lvl="2"/>
            <a:r>
              <a:rPr lang="ru-RU"/>
              <a:t>Third level</a:t>
            </a:r>
          </a:p>
          <a:p>
            <a:pPr lvl="3"/>
            <a:r>
              <a:rPr lang="ru-RU"/>
              <a:t>Fourth level</a:t>
            </a:r>
          </a:p>
          <a:p>
            <a:pPr lvl="4"/>
            <a:r>
              <a:rPr lang="ru-RU"/>
              <a:t>Fifth level</a:t>
            </a:r>
          </a:p>
        </p:txBody>
      </p:sp>
    </p:spTree>
  </p:cSld>
  <p:clrMap bg1="lt1" tx1="dk1" bg2="lt2" tx2="dk2" accent1="accent1" accent2="accent2" accent3="accent3" accent4="accent4" accent5="accent5" accent6="accent6" hlink="hlink" folHlink="folHlink"/>
  <p:sldLayoutIdLst>
    <p:sldLayoutId id="2147483936"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0" fontAlgn="base" hangingPunct="0">
        <a:spcBef>
          <a:spcPct val="0"/>
        </a:spcBef>
        <a:spcAft>
          <a:spcPct val="0"/>
        </a:spcAft>
        <a:defRPr sz="3600">
          <a:solidFill>
            <a:schemeClr val="accent1"/>
          </a:solidFill>
          <a:latin typeface="+mj-lt"/>
          <a:ea typeface="+mj-ea"/>
          <a:cs typeface="+mj-cs"/>
        </a:defRPr>
      </a:lvl1pPr>
      <a:lvl2pPr algn="l" rtl="0" eaLnBrk="0" fontAlgn="base" hangingPunct="0">
        <a:spcBef>
          <a:spcPct val="0"/>
        </a:spcBef>
        <a:spcAft>
          <a:spcPct val="0"/>
        </a:spcAft>
        <a:defRPr sz="3600">
          <a:solidFill>
            <a:schemeClr val="accent1"/>
          </a:solidFill>
          <a:latin typeface="Arial" charset="0"/>
        </a:defRPr>
      </a:lvl2pPr>
      <a:lvl3pPr algn="l" rtl="0" eaLnBrk="0" fontAlgn="base" hangingPunct="0">
        <a:spcBef>
          <a:spcPct val="0"/>
        </a:spcBef>
        <a:spcAft>
          <a:spcPct val="0"/>
        </a:spcAft>
        <a:defRPr sz="3600">
          <a:solidFill>
            <a:schemeClr val="accent1"/>
          </a:solidFill>
          <a:latin typeface="Arial" charset="0"/>
        </a:defRPr>
      </a:lvl3pPr>
      <a:lvl4pPr algn="l" rtl="0" eaLnBrk="0" fontAlgn="base" hangingPunct="0">
        <a:spcBef>
          <a:spcPct val="0"/>
        </a:spcBef>
        <a:spcAft>
          <a:spcPct val="0"/>
        </a:spcAft>
        <a:defRPr sz="3600">
          <a:solidFill>
            <a:schemeClr val="accent1"/>
          </a:solidFill>
          <a:latin typeface="Arial" charset="0"/>
        </a:defRPr>
      </a:lvl4pPr>
      <a:lvl5pPr algn="l" rtl="0" eaLnBrk="0" fontAlgn="base" hangingPunct="0">
        <a:spcBef>
          <a:spcPct val="0"/>
        </a:spcBef>
        <a:spcAft>
          <a:spcPct val="0"/>
        </a:spcAft>
        <a:defRPr sz="3600">
          <a:solidFill>
            <a:schemeClr val="accent1"/>
          </a:solidFill>
          <a:latin typeface="Arial" charset="0"/>
        </a:defRPr>
      </a:lvl5pPr>
      <a:lvl6pPr marL="457200" algn="l" rtl="0" fontAlgn="base">
        <a:spcBef>
          <a:spcPct val="0"/>
        </a:spcBef>
        <a:spcAft>
          <a:spcPct val="0"/>
        </a:spcAft>
        <a:defRPr sz="3600">
          <a:solidFill>
            <a:schemeClr val="accent1"/>
          </a:solidFill>
          <a:latin typeface="Arial" charset="0"/>
        </a:defRPr>
      </a:lvl6pPr>
      <a:lvl7pPr marL="914400" algn="l" rtl="0" fontAlgn="base">
        <a:spcBef>
          <a:spcPct val="0"/>
        </a:spcBef>
        <a:spcAft>
          <a:spcPct val="0"/>
        </a:spcAft>
        <a:defRPr sz="3600">
          <a:solidFill>
            <a:schemeClr val="accent1"/>
          </a:solidFill>
          <a:latin typeface="Arial" charset="0"/>
        </a:defRPr>
      </a:lvl7pPr>
      <a:lvl8pPr marL="1371600" algn="l" rtl="0" fontAlgn="base">
        <a:spcBef>
          <a:spcPct val="0"/>
        </a:spcBef>
        <a:spcAft>
          <a:spcPct val="0"/>
        </a:spcAft>
        <a:defRPr sz="3600">
          <a:solidFill>
            <a:schemeClr val="accent1"/>
          </a:solidFill>
          <a:latin typeface="Arial" charset="0"/>
        </a:defRPr>
      </a:lvl8pPr>
      <a:lvl9pPr marL="1828800" algn="l" rtl="0" fontAlgn="base">
        <a:spcBef>
          <a:spcPct val="0"/>
        </a:spcBef>
        <a:spcAft>
          <a:spcPct val="0"/>
        </a:spcAft>
        <a:defRPr sz="3600">
          <a:solidFill>
            <a:schemeClr val="accent1"/>
          </a:solidFill>
          <a:latin typeface="Arial" charset="0"/>
        </a:defRPr>
      </a:lvl9pPr>
    </p:titleStyle>
    <p:bodyStyle>
      <a:lvl1pPr marL="342900" indent="-342900" algn="l" rtl="0" eaLnBrk="0" fontAlgn="base" hangingPunct="0">
        <a:spcBef>
          <a:spcPct val="20000"/>
        </a:spcBef>
        <a:spcAft>
          <a:spcPct val="0"/>
        </a:spcAft>
        <a:buChar char="•"/>
        <a:defRPr sz="28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400" b="1">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wacuho.org/wiki"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3400" y="1371600"/>
            <a:ext cx="6048375" cy="1109663"/>
          </a:xfrm>
        </p:spPr>
        <p:txBody>
          <a:bodyPr/>
          <a:lstStyle/>
          <a:p>
            <a:pPr eaLnBrk="1" hangingPunct="1"/>
            <a:r>
              <a:rPr lang="en-US" sz="2800" dirty="0"/>
              <a:t>Understanding WACUHO Financial Policies and Budgets</a:t>
            </a:r>
          </a:p>
        </p:txBody>
      </p:sp>
      <p:sp>
        <p:nvSpPr>
          <p:cNvPr id="2057" name="Rectangle 9"/>
          <p:cNvSpPr>
            <a:spLocks noChangeArrowheads="1"/>
          </p:cNvSpPr>
          <p:nvPr/>
        </p:nvSpPr>
        <p:spPr bwMode="auto">
          <a:xfrm>
            <a:off x="533400" y="381000"/>
            <a:ext cx="7239000" cy="1109663"/>
          </a:xfrm>
          <a:prstGeom prst="rect">
            <a:avLst/>
          </a:prstGeom>
          <a:noFill/>
          <a:ln w="9525">
            <a:noFill/>
            <a:miter lim="800000"/>
            <a:headEnd/>
            <a:tailEnd/>
          </a:ln>
        </p:spPr>
        <p:txBody>
          <a:bodyPr anchor="ctr"/>
          <a:lstStyle/>
          <a:p>
            <a:r>
              <a:rPr lang="en-US" sz="3200" b="1" i="1" dirty="0">
                <a:solidFill>
                  <a:srgbClr val="FFFF00"/>
                </a:solidFill>
              </a:rPr>
              <a:t>PUTTING THE PIECES TOGETHER…</a:t>
            </a:r>
          </a:p>
        </p:txBody>
      </p:sp>
      <p:pic>
        <p:nvPicPr>
          <p:cNvPr id="8" name="Picture 7"/>
          <p:cNvPicPr>
            <a:picLocks noChangeAspect="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700087" y="5029932"/>
            <a:ext cx="2857500" cy="895350"/>
          </a:xfrm>
          <a:prstGeom prst="rect">
            <a:avLst/>
          </a:prstGeom>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5"/>
          <p:cNvSpPr txBox="1">
            <a:spLocks noChangeArrowheads="1"/>
          </p:cNvSpPr>
          <p:nvPr/>
        </p:nvSpPr>
        <p:spPr bwMode="auto">
          <a:xfrm>
            <a:off x="417513" y="447675"/>
            <a:ext cx="8577262" cy="519113"/>
          </a:xfrm>
          <a:prstGeom prst="rect">
            <a:avLst/>
          </a:prstGeom>
          <a:noFill/>
          <a:ln w="9525">
            <a:noFill/>
            <a:miter lim="800000"/>
            <a:headEnd/>
            <a:tailEnd/>
          </a:ln>
        </p:spPr>
        <p:txBody>
          <a:bodyPr>
            <a:spAutoFit/>
          </a:bodyPr>
          <a:lstStyle/>
          <a:p>
            <a:pPr>
              <a:spcBef>
                <a:spcPct val="50000"/>
              </a:spcBef>
            </a:pPr>
            <a:r>
              <a:rPr lang="en-US" sz="2800" b="1" i="1">
                <a:solidFill>
                  <a:srgbClr val="FFFF00"/>
                </a:solidFill>
              </a:rPr>
              <a:t>Some tips on proposing revenues…</a:t>
            </a:r>
          </a:p>
        </p:txBody>
      </p:sp>
      <p:pic>
        <p:nvPicPr>
          <p:cNvPr id="17411" name="Picture 10"/>
          <p:cNvPicPr>
            <a:picLocks noChangeAspect="1" noChangeArrowheads="1"/>
          </p:cNvPicPr>
          <p:nvPr/>
        </p:nvPicPr>
        <p:blipFill>
          <a:blip r:embed="rId3" cstate="print"/>
          <a:srcRect/>
          <a:stretch>
            <a:fillRect/>
          </a:stretch>
        </p:blipFill>
        <p:spPr bwMode="auto">
          <a:xfrm>
            <a:off x="2716213" y="1033463"/>
            <a:ext cx="5732462" cy="2146300"/>
          </a:xfrm>
          <a:prstGeom prst="rect">
            <a:avLst/>
          </a:prstGeom>
          <a:solidFill>
            <a:schemeClr val="bg1"/>
          </a:solidFill>
          <a:ln w="9525">
            <a:noFill/>
            <a:miter lim="800000"/>
            <a:headEnd/>
            <a:tailEnd/>
          </a:ln>
        </p:spPr>
      </p:pic>
      <p:sp>
        <p:nvSpPr>
          <p:cNvPr id="331787" name="Text Box 11"/>
          <p:cNvSpPr txBox="1">
            <a:spLocks noChangeArrowheads="1"/>
          </p:cNvSpPr>
          <p:nvPr/>
        </p:nvSpPr>
        <p:spPr bwMode="auto">
          <a:xfrm>
            <a:off x="412750" y="3468688"/>
            <a:ext cx="8355013" cy="2770187"/>
          </a:xfrm>
          <a:prstGeom prst="rect">
            <a:avLst/>
          </a:prstGeom>
          <a:noFill/>
          <a:ln w="9525">
            <a:noFill/>
            <a:miter lim="800000"/>
            <a:headEnd/>
            <a:tailEnd/>
          </a:ln>
          <a:effectLst/>
        </p:spPr>
        <p:txBody>
          <a:bodyPr>
            <a:spAutoFit/>
          </a:bodyPr>
          <a:lstStyle/>
          <a:p>
            <a:pPr marL="344488" indent="-344488" algn="ctr">
              <a:defRPr/>
            </a:pPr>
            <a:r>
              <a:rPr lang="en-US" sz="2800" b="1" dirty="0">
                <a:solidFill>
                  <a:schemeClr val="bg1"/>
                </a:solidFill>
              </a:rPr>
              <a:t>Registration  Fees</a:t>
            </a:r>
          </a:p>
          <a:p>
            <a:pPr marL="344488" indent="-344488">
              <a:defRPr/>
            </a:pPr>
            <a:endParaRPr lang="en-US" sz="1200" dirty="0">
              <a:solidFill>
                <a:schemeClr val="bg1"/>
              </a:solidFill>
            </a:endParaRPr>
          </a:p>
          <a:p>
            <a:pPr>
              <a:buFont typeface="Arial" pitchFamily="34" charset="0"/>
              <a:buChar char="•"/>
              <a:defRPr/>
            </a:pPr>
            <a:r>
              <a:rPr lang="en-US" sz="2000" b="1" dirty="0">
                <a:solidFill>
                  <a:schemeClr val="bg1"/>
                </a:solidFill>
              </a:rPr>
              <a:t>Number of participants (Be conservative, look at trends)</a:t>
            </a:r>
          </a:p>
          <a:p>
            <a:pPr>
              <a:buFont typeface="Arial" pitchFamily="34" charset="0"/>
              <a:buChar char="•"/>
              <a:defRPr/>
            </a:pPr>
            <a:r>
              <a:rPr lang="en-US" sz="2000" b="1" dirty="0">
                <a:solidFill>
                  <a:schemeClr val="bg1"/>
                </a:solidFill>
              </a:rPr>
              <a:t>“Comped” registrations? Section II, Professional Courtesies</a:t>
            </a:r>
          </a:p>
          <a:p>
            <a:pPr>
              <a:buFont typeface="Arial" pitchFamily="34" charset="0"/>
              <a:buChar char="•"/>
              <a:defRPr/>
            </a:pPr>
            <a:r>
              <a:rPr lang="en-US" sz="2000" b="1" dirty="0">
                <a:solidFill>
                  <a:schemeClr val="bg1"/>
                </a:solidFill>
              </a:rPr>
              <a:t>Registration fees charged – LM, Sec. II Committee Responsibilities</a:t>
            </a:r>
          </a:p>
          <a:p>
            <a:pPr>
              <a:buFont typeface="Arial" pitchFamily="34" charset="0"/>
              <a:buChar char="•"/>
              <a:defRPr/>
            </a:pPr>
            <a:r>
              <a:rPr lang="en-US" sz="2000" b="1" dirty="0">
                <a:solidFill>
                  <a:schemeClr val="bg1"/>
                </a:solidFill>
              </a:rPr>
              <a:t>Keep fees minimal to cover costs</a:t>
            </a:r>
          </a:p>
          <a:p>
            <a:pPr marL="344488" indent="-344488">
              <a:spcBef>
                <a:spcPct val="50000"/>
              </a:spcBef>
              <a:buFontTx/>
              <a:buChar char="•"/>
              <a:defRPr/>
            </a:pPr>
            <a:endParaRPr lang="en-US" dirty="0">
              <a:solidFill>
                <a:schemeClr val="bg1"/>
              </a:solidFill>
            </a:endParaRPr>
          </a:p>
          <a:p>
            <a:pPr marL="344488" indent="-344488">
              <a:spcBef>
                <a:spcPct val="50000"/>
              </a:spcBef>
              <a:defRPr/>
            </a:pPr>
            <a:endParaRPr lang="en-US" dirty="0">
              <a:solidFill>
                <a:schemeClr val="tx1"/>
              </a:solidFill>
            </a:endParaRPr>
          </a:p>
        </p:txBody>
      </p:sp>
      <p:sp>
        <p:nvSpPr>
          <p:cNvPr id="331789" name="Rectangle 13"/>
          <p:cNvSpPr>
            <a:spLocks noChangeArrowheads="1"/>
          </p:cNvSpPr>
          <p:nvPr/>
        </p:nvSpPr>
        <p:spPr bwMode="auto">
          <a:xfrm>
            <a:off x="2560638" y="984250"/>
            <a:ext cx="1785937" cy="788988"/>
          </a:xfrm>
          <a:prstGeom prst="rect">
            <a:avLst/>
          </a:prstGeom>
          <a:noFill/>
          <a:ln w="38100">
            <a:solidFill>
              <a:srgbClr val="FF3300"/>
            </a:solidFill>
            <a:miter lim="800000"/>
            <a:headEnd/>
            <a:tailEnd/>
          </a:ln>
        </p:spPr>
        <p:txBody>
          <a:bodyPr wrap="none" anchor="ctr"/>
          <a:lstStyle/>
          <a:p>
            <a:endParaRPr lang="en-US"/>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417513" y="447675"/>
            <a:ext cx="8577262" cy="519113"/>
          </a:xfrm>
          <a:prstGeom prst="rect">
            <a:avLst/>
          </a:prstGeom>
          <a:noFill/>
          <a:ln w="9525">
            <a:noFill/>
            <a:miter lim="800000"/>
            <a:headEnd/>
            <a:tailEnd/>
          </a:ln>
        </p:spPr>
        <p:txBody>
          <a:bodyPr>
            <a:spAutoFit/>
          </a:bodyPr>
          <a:lstStyle/>
          <a:p>
            <a:pPr>
              <a:spcBef>
                <a:spcPct val="50000"/>
              </a:spcBef>
            </a:pPr>
            <a:r>
              <a:rPr lang="en-US" sz="2800" b="1" i="1">
                <a:solidFill>
                  <a:srgbClr val="FFFF00"/>
                </a:solidFill>
              </a:rPr>
              <a:t>Some tips on proposing revenues…</a:t>
            </a:r>
          </a:p>
        </p:txBody>
      </p:sp>
      <p:pic>
        <p:nvPicPr>
          <p:cNvPr id="19459" name="Picture 3"/>
          <p:cNvPicPr>
            <a:picLocks noChangeAspect="1" noChangeArrowheads="1"/>
          </p:cNvPicPr>
          <p:nvPr/>
        </p:nvPicPr>
        <p:blipFill>
          <a:blip r:embed="rId3" cstate="print"/>
          <a:srcRect/>
          <a:stretch>
            <a:fillRect/>
          </a:stretch>
        </p:blipFill>
        <p:spPr bwMode="auto">
          <a:xfrm>
            <a:off x="485775" y="966788"/>
            <a:ext cx="6323012" cy="2366962"/>
          </a:xfrm>
          <a:prstGeom prst="rect">
            <a:avLst/>
          </a:prstGeom>
          <a:solidFill>
            <a:schemeClr val="bg1"/>
          </a:solidFill>
          <a:ln w="9525">
            <a:noFill/>
            <a:miter lim="800000"/>
            <a:headEnd/>
            <a:tailEnd/>
          </a:ln>
        </p:spPr>
      </p:pic>
      <p:sp>
        <p:nvSpPr>
          <p:cNvPr id="332804" name="Text Box 4"/>
          <p:cNvSpPr txBox="1">
            <a:spLocks noChangeArrowheads="1"/>
          </p:cNvSpPr>
          <p:nvPr/>
        </p:nvSpPr>
        <p:spPr bwMode="auto">
          <a:xfrm>
            <a:off x="417513" y="3528352"/>
            <a:ext cx="8355012" cy="3139321"/>
          </a:xfrm>
          <a:prstGeom prst="rect">
            <a:avLst/>
          </a:prstGeom>
          <a:noFill/>
          <a:ln w="9525">
            <a:noFill/>
            <a:miter lim="800000"/>
            <a:headEnd/>
            <a:tailEnd/>
          </a:ln>
        </p:spPr>
        <p:txBody>
          <a:bodyPr>
            <a:spAutoFit/>
          </a:bodyPr>
          <a:lstStyle/>
          <a:p>
            <a:pPr marL="344488" indent="-344488"/>
            <a:r>
              <a:rPr lang="en-US" dirty="0">
                <a:solidFill>
                  <a:schemeClr val="bg1"/>
                </a:solidFill>
              </a:rPr>
              <a:t>Where can I find additional funding?  </a:t>
            </a:r>
          </a:p>
          <a:p>
            <a:pPr marL="344488" indent="-344488">
              <a:buFontTx/>
              <a:buChar char="•"/>
            </a:pPr>
            <a:r>
              <a:rPr lang="en-US" b="1" dirty="0">
                <a:solidFill>
                  <a:schemeClr val="bg1"/>
                </a:solidFill>
              </a:rPr>
              <a:t>Additional Funds for Committee Allocation – </a:t>
            </a:r>
            <a:r>
              <a:rPr lang="en-US" dirty="0">
                <a:solidFill>
                  <a:schemeClr val="bg1"/>
                </a:solidFill>
              </a:rPr>
              <a:t>Ask the treasurer for details, funds must be proposed prior to Executive Committee Meeting</a:t>
            </a:r>
            <a:endParaRPr lang="en-US" b="1" dirty="0">
              <a:solidFill>
                <a:schemeClr val="bg1"/>
              </a:solidFill>
            </a:endParaRPr>
          </a:p>
          <a:p>
            <a:pPr marL="344488" indent="-344488">
              <a:buFontTx/>
              <a:buChar char="•"/>
            </a:pPr>
            <a:r>
              <a:rPr lang="en-US" b="1" dirty="0">
                <a:solidFill>
                  <a:schemeClr val="bg1"/>
                </a:solidFill>
              </a:rPr>
              <a:t>Association Reserve  </a:t>
            </a:r>
            <a:r>
              <a:rPr lang="en-US" dirty="0">
                <a:solidFill>
                  <a:schemeClr val="bg1"/>
                </a:solidFill>
              </a:rPr>
              <a:t>– One-time </a:t>
            </a:r>
            <a:r>
              <a:rPr lang="en-US" u="sng" dirty="0">
                <a:solidFill>
                  <a:schemeClr val="bg1"/>
                </a:solidFill>
              </a:rPr>
              <a:t>only</a:t>
            </a:r>
            <a:r>
              <a:rPr lang="en-US" dirty="0">
                <a:solidFill>
                  <a:schemeClr val="bg1"/>
                </a:solidFill>
              </a:rPr>
              <a:t> funding.  Exception for interpreting services.  Available to all committees</a:t>
            </a:r>
          </a:p>
          <a:p>
            <a:pPr marL="344488" indent="-344488">
              <a:buFontTx/>
              <a:buChar char="•"/>
            </a:pPr>
            <a:r>
              <a:rPr lang="en-US" b="1" dirty="0">
                <a:solidFill>
                  <a:schemeClr val="bg1"/>
                </a:solidFill>
              </a:rPr>
              <a:t>Program Reserve </a:t>
            </a:r>
            <a:r>
              <a:rPr lang="en-US" dirty="0">
                <a:solidFill>
                  <a:schemeClr val="bg1"/>
                </a:solidFill>
              </a:rPr>
              <a:t>– May be requested more than one time.  Available to program committees only</a:t>
            </a:r>
          </a:p>
          <a:p>
            <a:pPr marL="344488" indent="-344488">
              <a:buFontTx/>
              <a:buChar char="•"/>
            </a:pPr>
            <a:r>
              <a:rPr lang="en-US" b="1" dirty="0">
                <a:solidFill>
                  <a:schemeClr val="bg1"/>
                </a:solidFill>
              </a:rPr>
              <a:t>Sponsorships</a:t>
            </a:r>
            <a:r>
              <a:rPr lang="en-US" dirty="0">
                <a:solidFill>
                  <a:schemeClr val="bg1"/>
                </a:solidFill>
              </a:rPr>
              <a:t>:  Corporate Relations Committee &amp; outside donors </a:t>
            </a:r>
          </a:p>
          <a:p>
            <a:pPr marL="344488" indent="-344488">
              <a:spcBef>
                <a:spcPct val="50000"/>
              </a:spcBef>
              <a:buFontTx/>
              <a:buChar char="•"/>
            </a:pPr>
            <a:endParaRPr lang="en-US" dirty="0">
              <a:solidFill>
                <a:schemeClr val="bg1"/>
              </a:solidFill>
            </a:endParaRPr>
          </a:p>
          <a:p>
            <a:pPr marL="344488" indent="-344488">
              <a:spcBef>
                <a:spcPct val="50000"/>
              </a:spcBef>
            </a:pPr>
            <a:endParaRPr lang="en-US" dirty="0">
              <a:solidFill>
                <a:schemeClr val="tx1"/>
              </a:solidFill>
            </a:endParaRPr>
          </a:p>
        </p:txBody>
      </p:sp>
      <p:sp>
        <p:nvSpPr>
          <p:cNvPr id="332805" name="Rectangle 5"/>
          <p:cNvSpPr>
            <a:spLocks noChangeArrowheads="1"/>
          </p:cNvSpPr>
          <p:nvPr/>
        </p:nvSpPr>
        <p:spPr bwMode="auto">
          <a:xfrm>
            <a:off x="485775" y="2731051"/>
            <a:ext cx="1785938" cy="471487"/>
          </a:xfrm>
          <a:prstGeom prst="rect">
            <a:avLst/>
          </a:prstGeom>
          <a:noFill/>
          <a:ln w="38100">
            <a:solidFill>
              <a:srgbClr val="FF3300"/>
            </a:solidFill>
            <a:miter lim="800000"/>
            <a:headEnd/>
            <a:tailEnd/>
          </a:ln>
        </p:spPr>
        <p:txBody>
          <a:bodyPr wrap="none" anchor="ctr"/>
          <a:lstStyle/>
          <a:p>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4700016" y="918210"/>
            <a:ext cx="4096511" cy="4581525"/>
          </a:xfrm>
        </p:spPr>
        <p:txBody>
          <a:bodyPr/>
          <a:lstStyle/>
          <a:p>
            <a:pPr eaLnBrk="1" hangingPunct="1">
              <a:buFontTx/>
              <a:buNone/>
            </a:pPr>
            <a:r>
              <a:rPr lang="en-US" sz="2000" b="1" dirty="0"/>
              <a:t>Food Service</a:t>
            </a:r>
          </a:p>
          <a:p>
            <a:pPr marL="173038" indent="-173038" eaLnBrk="1" hangingPunct="1"/>
            <a:r>
              <a:rPr lang="en-US" sz="2000" dirty="0"/>
              <a:t>Largest expense for “hosted” conferences</a:t>
            </a:r>
          </a:p>
          <a:p>
            <a:pPr marL="173038" indent="-173038" eaLnBrk="1" hangingPunct="1"/>
            <a:r>
              <a:rPr lang="en-US" sz="2000" dirty="0"/>
              <a:t>Keep close track of registration numbers and adjust order for increases or decreases</a:t>
            </a:r>
          </a:p>
          <a:p>
            <a:pPr marL="173038" indent="-173038" eaLnBrk="1" hangingPunct="1"/>
            <a:r>
              <a:rPr lang="en-US" sz="2000" dirty="0"/>
              <a:t>Be creative…can you find alternatives to reduce cost if needed?</a:t>
            </a:r>
          </a:p>
          <a:p>
            <a:pPr marL="173038" indent="-173038" eaLnBrk="1" hangingPunct="1"/>
            <a:r>
              <a:rPr lang="en-US" sz="2000" dirty="0"/>
              <a:t>Do you really need to feed people as often or as much as in the past?</a:t>
            </a:r>
          </a:p>
          <a:p>
            <a:pPr marL="173038" indent="-173038" eaLnBrk="1" hangingPunct="1"/>
            <a:r>
              <a:rPr lang="en-US" sz="2000" dirty="0"/>
              <a:t>If making changes, let participants know what to expect</a:t>
            </a:r>
          </a:p>
          <a:p>
            <a:pPr marL="173038" indent="-173038" eaLnBrk="1" hangingPunct="1">
              <a:buFontTx/>
              <a:buNone/>
            </a:pPr>
            <a:endParaRPr lang="en-US" sz="2000" dirty="0">
              <a:solidFill>
                <a:srgbClr val="5F5F5F"/>
              </a:solidFill>
            </a:endParaRPr>
          </a:p>
        </p:txBody>
      </p:sp>
      <p:pic>
        <p:nvPicPr>
          <p:cNvPr id="20483" name="Picture 4"/>
          <p:cNvPicPr>
            <a:picLocks noChangeAspect="1" noChangeArrowheads="1"/>
          </p:cNvPicPr>
          <p:nvPr/>
        </p:nvPicPr>
        <p:blipFill>
          <a:blip r:embed="rId3" cstate="print"/>
          <a:srcRect/>
          <a:stretch>
            <a:fillRect/>
          </a:stretch>
        </p:blipFill>
        <p:spPr bwMode="auto">
          <a:xfrm>
            <a:off x="481013" y="1306513"/>
            <a:ext cx="4154487" cy="4319587"/>
          </a:xfrm>
          <a:prstGeom prst="rect">
            <a:avLst/>
          </a:prstGeom>
          <a:solidFill>
            <a:schemeClr val="bg1"/>
          </a:solidFill>
          <a:ln w="9525">
            <a:noFill/>
            <a:miter lim="800000"/>
            <a:headEnd/>
            <a:tailEnd/>
          </a:ln>
        </p:spPr>
      </p:pic>
      <p:sp>
        <p:nvSpPr>
          <p:cNvPr id="20484" name="Text Box 5"/>
          <p:cNvSpPr txBox="1">
            <a:spLocks noChangeArrowheads="1"/>
          </p:cNvSpPr>
          <p:nvPr/>
        </p:nvSpPr>
        <p:spPr bwMode="auto">
          <a:xfrm>
            <a:off x="417513" y="447675"/>
            <a:ext cx="8577262" cy="519113"/>
          </a:xfrm>
          <a:prstGeom prst="rect">
            <a:avLst/>
          </a:prstGeom>
          <a:noFill/>
          <a:ln w="9525">
            <a:noFill/>
            <a:miter lim="800000"/>
            <a:headEnd/>
            <a:tailEnd/>
          </a:ln>
        </p:spPr>
        <p:txBody>
          <a:bodyPr>
            <a:spAutoFit/>
          </a:bodyPr>
          <a:lstStyle/>
          <a:p>
            <a:pPr>
              <a:spcBef>
                <a:spcPct val="50000"/>
              </a:spcBef>
            </a:pPr>
            <a:r>
              <a:rPr lang="en-US" sz="2800" b="1" i="1">
                <a:solidFill>
                  <a:srgbClr val="FFFF00"/>
                </a:solidFill>
              </a:rPr>
              <a:t>And some tips on expenses…</a:t>
            </a:r>
          </a:p>
        </p:txBody>
      </p:sp>
      <p:sp>
        <p:nvSpPr>
          <p:cNvPr id="334855" name="Rectangle 7"/>
          <p:cNvSpPr>
            <a:spLocks noChangeArrowheads="1"/>
          </p:cNvSpPr>
          <p:nvPr/>
        </p:nvSpPr>
        <p:spPr bwMode="auto">
          <a:xfrm>
            <a:off x="469900" y="2306638"/>
            <a:ext cx="3305175" cy="160337"/>
          </a:xfrm>
          <a:prstGeom prst="rect">
            <a:avLst/>
          </a:prstGeom>
          <a:noFill/>
          <a:ln w="28575">
            <a:solidFill>
              <a:srgbClr val="FF3300"/>
            </a:solidFill>
            <a:miter lim="800000"/>
            <a:headEnd/>
            <a:tailEnd/>
          </a:ln>
        </p:spPr>
        <p:txBody>
          <a:bodyPr wrap="none" anchor="ctr"/>
          <a:lstStyle/>
          <a:p>
            <a:endParaRPr lang="en-US"/>
          </a:p>
        </p:txBody>
      </p:sp>
      <p:sp>
        <p:nvSpPr>
          <p:cNvPr id="334858" name="AutoShape 10"/>
          <p:cNvSpPr>
            <a:spLocks noChangeArrowheads="1"/>
          </p:cNvSpPr>
          <p:nvPr/>
        </p:nvSpPr>
        <p:spPr bwMode="auto">
          <a:xfrm>
            <a:off x="127000" y="2305050"/>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9" name="Rectangle 3"/>
          <p:cNvSpPr>
            <a:spLocks noGrp="1" noChangeArrowheads="1"/>
          </p:cNvSpPr>
          <p:nvPr>
            <p:ph type="body" idx="1"/>
          </p:nvPr>
        </p:nvSpPr>
        <p:spPr>
          <a:xfrm>
            <a:off x="4957763" y="941388"/>
            <a:ext cx="3671887" cy="5006975"/>
          </a:xfrm>
        </p:spPr>
        <p:txBody>
          <a:bodyPr/>
          <a:lstStyle/>
          <a:p>
            <a:pPr eaLnBrk="1" hangingPunct="1">
              <a:buFontTx/>
              <a:buNone/>
            </a:pPr>
            <a:r>
              <a:rPr lang="en-US" sz="2000" b="1" dirty="0"/>
              <a:t>Speaker/Facilitator</a:t>
            </a:r>
          </a:p>
          <a:p>
            <a:pPr eaLnBrk="1" hangingPunct="1"/>
            <a:r>
              <a:rPr lang="en-US" sz="2000" dirty="0"/>
              <a:t>Sometimes only Honorarium is paid to cover all expenses</a:t>
            </a:r>
          </a:p>
          <a:p>
            <a:pPr eaLnBrk="1" hangingPunct="1"/>
            <a:r>
              <a:rPr lang="en-US" sz="2000" dirty="0"/>
              <a:t>If expenses must be paid, are there “</a:t>
            </a:r>
            <a:r>
              <a:rPr lang="en-US" sz="2000" dirty="0" err="1"/>
              <a:t>comped</a:t>
            </a:r>
            <a:r>
              <a:rPr lang="en-US" sz="2000" dirty="0"/>
              <a:t>” rooms for lodging?</a:t>
            </a:r>
          </a:p>
          <a:p>
            <a:pPr eaLnBrk="1" hangingPunct="1"/>
            <a:r>
              <a:rPr lang="en-US" sz="2000" dirty="0"/>
              <a:t>Someone special?  Association or Program Reserves might be available</a:t>
            </a:r>
          </a:p>
          <a:p>
            <a:pPr eaLnBrk="1" hangingPunct="1"/>
            <a:r>
              <a:rPr lang="en-US" sz="2000" dirty="0"/>
              <a:t>Don’t forget to include a “thank you” in gifts/awards</a:t>
            </a:r>
          </a:p>
          <a:p>
            <a:pPr eaLnBrk="1" hangingPunct="1">
              <a:buFontTx/>
              <a:buNone/>
            </a:pPr>
            <a:endParaRPr lang="en-US" sz="1800" dirty="0"/>
          </a:p>
        </p:txBody>
      </p:sp>
      <p:pic>
        <p:nvPicPr>
          <p:cNvPr id="21507" name="Picture 4"/>
          <p:cNvPicPr>
            <a:picLocks noChangeAspect="1" noChangeArrowheads="1"/>
          </p:cNvPicPr>
          <p:nvPr/>
        </p:nvPicPr>
        <p:blipFill>
          <a:blip r:embed="rId3" cstate="print"/>
          <a:srcRect/>
          <a:stretch>
            <a:fillRect/>
          </a:stretch>
        </p:blipFill>
        <p:spPr bwMode="auto">
          <a:xfrm>
            <a:off x="481013" y="1306513"/>
            <a:ext cx="4154487" cy="4319587"/>
          </a:xfrm>
          <a:prstGeom prst="rect">
            <a:avLst/>
          </a:prstGeom>
          <a:solidFill>
            <a:schemeClr val="bg1"/>
          </a:solidFill>
          <a:ln w="9525">
            <a:noFill/>
            <a:miter lim="800000"/>
            <a:headEnd/>
            <a:tailEnd/>
          </a:ln>
        </p:spPr>
      </p:pic>
      <p:sp>
        <p:nvSpPr>
          <p:cNvPr id="21508" name="Text Box 5"/>
          <p:cNvSpPr txBox="1">
            <a:spLocks noChangeArrowheads="1"/>
          </p:cNvSpPr>
          <p:nvPr/>
        </p:nvSpPr>
        <p:spPr bwMode="auto">
          <a:xfrm>
            <a:off x="417513" y="447675"/>
            <a:ext cx="8577262" cy="519113"/>
          </a:xfrm>
          <a:prstGeom prst="rect">
            <a:avLst/>
          </a:prstGeom>
          <a:noFill/>
          <a:ln w="9525">
            <a:noFill/>
            <a:miter lim="800000"/>
            <a:headEnd/>
            <a:tailEnd/>
          </a:ln>
        </p:spPr>
        <p:txBody>
          <a:bodyPr>
            <a:spAutoFit/>
          </a:bodyPr>
          <a:lstStyle/>
          <a:p>
            <a:pPr>
              <a:spcBef>
                <a:spcPct val="50000"/>
              </a:spcBef>
            </a:pPr>
            <a:r>
              <a:rPr lang="en-US" sz="2800" b="1" i="1">
                <a:solidFill>
                  <a:srgbClr val="FFFF00"/>
                </a:solidFill>
              </a:rPr>
              <a:t>And some tips on expenses…</a:t>
            </a:r>
          </a:p>
        </p:txBody>
      </p:sp>
      <p:sp>
        <p:nvSpPr>
          <p:cNvPr id="336904" name="Rectangle 8"/>
          <p:cNvSpPr>
            <a:spLocks noChangeArrowheads="1"/>
          </p:cNvSpPr>
          <p:nvPr/>
        </p:nvSpPr>
        <p:spPr bwMode="auto">
          <a:xfrm>
            <a:off x="473075" y="3738563"/>
            <a:ext cx="3321050" cy="584200"/>
          </a:xfrm>
          <a:prstGeom prst="rect">
            <a:avLst/>
          </a:prstGeom>
          <a:noFill/>
          <a:ln w="28575">
            <a:solidFill>
              <a:srgbClr val="FF3300"/>
            </a:solidFill>
            <a:miter lim="800000"/>
            <a:headEnd/>
            <a:tailEnd/>
          </a:ln>
        </p:spPr>
        <p:txBody>
          <a:bodyPr wrap="none" anchor="ctr"/>
          <a:lstStyle/>
          <a:p>
            <a:pPr algn="ctr"/>
            <a:endParaRPr lang="en-US">
              <a:solidFill>
                <a:schemeClr val="tx1"/>
              </a:solidFill>
            </a:endParaRPr>
          </a:p>
        </p:txBody>
      </p:sp>
      <p:sp>
        <p:nvSpPr>
          <p:cNvPr id="336906" name="Rectangle 10"/>
          <p:cNvSpPr>
            <a:spLocks noChangeArrowheads="1"/>
          </p:cNvSpPr>
          <p:nvPr/>
        </p:nvSpPr>
        <p:spPr bwMode="auto">
          <a:xfrm>
            <a:off x="474663" y="4303713"/>
            <a:ext cx="3321050" cy="584200"/>
          </a:xfrm>
          <a:prstGeom prst="rect">
            <a:avLst/>
          </a:prstGeom>
          <a:noFill/>
          <a:ln w="28575">
            <a:solidFill>
              <a:srgbClr val="FF3300"/>
            </a:solidFill>
            <a:miter lim="800000"/>
            <a:headEnd/>
            <a:tailEnd/>
          </a:ln>
        </p:spPr>
        <p:txBody>
          <a:bodyPr wrap="none" anchor="ctr"/>
          <a:lstStyle/>
          <a:p>
            <a:pPr algn="ctr"/>
            <a:endParaRPr lang="en-US">
              <a:solidFill>
                <a:schemeClr val="tx1"/>
              </a:solidFill>
            </a:endParaRPr>
          </a:p>
        </p:txBody>
      </p:sp>
      <p:sp>
        <p:nvSpPr>
          <p:cNvPr id="336907" name="AutoShape 11"/>
          <p:cNvSpPr>
            <a:spLocks noChangeArrowheads="1"/>
          </p:cNvSpPr>
          <p:nvPr/>
        </p:nvSpPr>
        <p:spPr bwMode="auto">
          <a:xfrm>
            <a:off x="111125" y="4568825"/>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
        <p:nvSpPr>
          <p:cNvPr id="336908" name="AutoShape 12"/>
          <p:cNvSpPr>
            <a:spLocks noChangeArrowheads="1"/>
          </p:cNvSpPr>
          <p:nvPr/>
        </p:nvSpPr>
        <p:spPr bwMode="auto">
          <a:xfrm>
            <a:off x="111125" y="3949700"/>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9" name="Rectangle 3"/>
          <p:cNvSpPr>
            <a:spLocks noGrp="1" noChangeArrowheads="1"/>
          </p:cNvSpPr>
          <p:nvPr>
            <p:ph type="body" idx="1"/>
          </p:nvPr>
        </p:nvSpPr>
        <p:spPr>
          <a:xfrm>
            <a:off x="4957763" y="941388"/>
            <a:ext cx="3671887" cy="5006975"/>
          </a:xfrm>
        </p:spPr>
        <p:txBody>
          <a:bodyPr/>
          <a:lstStyle/>
          <a:p>
            <a:pPr eaLnBrk="1" hangingPunct="1">
              <a:buFontTx/>
              <a:buNone/>
            </a:pPr>
            <a:r>
              <a:rPr lang="en-US" sz="2000" dirty="0"/>
              <a:t>Personal Services Agreement</a:t>
            </a:r>
          </a:p>
          <a:p>
            <a:pPr eaLnBrk="1" hangingPunct="1"/>
            <a:r>
              <a:rPr lang="en-US" sz="1800" dirty="0"/>
              <a:t>Any contracts for entertainment and special speakers must be in place before services are provided.  If the provider does not have their own contract, complete a </a:t>
            </a:r>
            <a:r>
              <a:rPr lang="en-US" sz="1800" i="1" dirty="0"/>
              <a:t>Personal  Services Performed Agreement </a:t>
            </a:r>
            <a:r>
              <a:rPr lang="en-US" sz="1800" dirty="0"/>
              <a:t>before requesting payment</a:t>
            </a:r>
            <a:r>
              <a:rPr lang="en-US" sz="1800" i="1" dirty="0"/>
              <a:t>.</a:t>
            </a:r>
            <a:r>
              <a:rPr lang="en-US" sz="1800" dirty="0"/>
              <a:t>  Related expenses such as travel should also be included.</a:t>
            </a:r>
          </a:p>
          <a:p>
            <a:pPr eaLnBrk="1" hangingPunct="1"/>
            <a:r>
              <a:rPr lang="en-US" sz="1800" dirty="0"/>
              <a:t>This is required even if you are paying your provider by an alternate means, such as a gift certificate</a:t>
            </a:r>
          </a:p>
          <a:p>
            <a:pPr eaLnBrk="1" hangingPunct="1">
              <a:buFontTx/>
              <a:buNone/>
            </a:pPr>
            <a:endParaRPr lang="en-US" sz="1800" dirty="0"/>
          </a:p>
        </p:txBody>
      </p:sp>
      <p:pic>
        <p:nvPicPr>
          <p:cNvPr id="22531" name="Picture 4"/>
          <p:cNvPicPr>
            <a:picLocks noChangeAspect="1" noChangeArrowheads="1"/>
          </p:cNvPicPr>
          <p:nvPr/>
        </p:nvPicPr>
        <p:blipFill>
          <a:blip r:embed="rId3" cstate="print"/>
          <a:srcRect/>
          <a:stretch>
            <a:fillRect/>
          </a:stretch>
        </p:blipFill>
        <p:spPr bwMode="auto">
          <a:xfrm>
            <a:off x="481013" y="1306513"/>
            <a:ext cx="4154487" cy="4319587"/>
          </a:xfrm>
          <a:prstGeom prst="rect">
            <a:avLst/>
          </a:prstGeom>
          <a:solidFill>
            <a:schemeClr val="bg1"/>
          </a:solidFill>
          <a:ln w="9525">
            <a:noFill/>
            <a:miter lim="800000"/>
            <a:headEnd/>
            <a:tailEnd/>
          </a:ln>
        </p:spPr>
      </p:pic>
      <p:sp>
        <p:nvSpPr>
          <p:cNvPr id="22532" name="Text Box 5"/>
          <p:cNvSpPr txBox="1">
            <a:spLocks noChangeArrowheads="1"/>
          </p:cNvSpPr>
          <p:nvPr/>
        </p:nvSpPr>
        <p:spPr bwMode="auto">
          <a:xfrm>
            <a:off x="417513" y="447675"/>
            <a:ext cx="8577262" cy="519113"/>
          </a:xfrm>
          <a:prstGeom prst="rect">
            <a:avLst/>
          </a:prstGeom>
          <a:noFill/>
          <a:ln w="9525">
            <a:noFill/>
            <a:miter lim="800000"/>
            <a:headEnd/>
            <a:tailEnd/>
          </a:ln>
        </p:spPr>
        <p:txBody>
          <a:bodyPr>
            <a:spAutoFit/>
          </a:bodyPr>
          <a:lstStyle/>
          <a:p>
            <a:pPr>
              <a:spcBef>
                <a:spcPct val="50000"/>
              </a:spcBef>
            </a:pPr>
            <a:r>
              <a:rPr lang="en-US" sz="2800" b="1" i="1">
                <a:solidFill>
                  <a:srgbClr val="FFFF00"/>
                </a:solidFill>
              </a:rPr>
              <a:t>And some tips on expenses…</a:t>
            </a:r>
          </a:p>
        </p:txBody>
      </p:sp>
      <p:sp>
        <p:nvSpPr>
          <p:cNvPr id="336903" name="Rectangle 7"/>
          <p:cNvSpPr>
            <a:spLocks noChangeArrowheads="1"/>
          </p:cNvSpPr>
          <p:nvPr/>
        </p:nvSpPr>
        <p:spPr bwMode="auto">
          <a:xfrm>
            <a:off x="461963" y="2168525"/>
            <a:ext cx="3321050" cy="155575"/>
          </a:xfrm>
          <a:prstGeom prst="rect">
            <a:avLst/>
          </a:prstGeom>
          <a:noFill/>
          <a:ln w="28575">
            <a:solidFill>
              <a:srgbClr val="FF3300"/>
            </a:solidFill>
            <a:miter lim="800000"/>
            <a:headEnd/>
            <a:tailEnd/>
          </a:ln>
        </p:spPr>
        <p:txBody>
          <a:bodyPr wrap="none" anchor="ctr"/>
          <a:lstStyle/>
          <a:p>
            <a:pPr algn="ctr"/>
            <a:endParaRPr lang="en-US">
              <a:solidFill>
                <a:schemeClr val="tx1"/>
              </a:solidFill>
            </a:endParaRPr>
          </a:p>
        </p:txBody>
      </p:sp>
      <p:sp>
        <p:nvSpPr>
          <p:cNvPr id="336904" name="Rectangle 8"/>
          <p:cNvSpPr>
            <a:spLocks noChangeArrowheads="1"/>
          </p:cNvSpPr>
          <p:nvPr/>
        </p:nvSpPr>
        <p:spPr bwMode="auto">
          <a:xfrm>
            <a:off x="473075" y="3738563"/>
            <a:ext cx="3321050" cy="584200"/>
          </a:xfrm>
          <a:prstGeom prst="rect">
            <a:avLst/>
          </a:prstGeom>
          <a:noFill/>
          <a:ln w="28575">
            <a:solidFill>
              <a:srgbClr val="FF3300"/>
            </a:solidFill>
            <a:miter lim="800000"/>
            <a:headEnd/>
            <a:tailEnd/>
          </a:ln>
        </p:spPr>
        <p:txBody>
          <a:bodyPr wrap="none" anchor="ctr"/>
          <a:lstStyle/>
          <a:p>
            <a:pPr algn="ctr"/>
            <a:endParaRPr lang="en-US">
              <a:solidFill>
                <a:schemeClr val="tx1"/>
              </a:solidFill>
            </a:endParaRPr>
          </a:p>
        </p:txBody>
      </p:sp>
      <p:sp>
        <p:nvSpPr>
          <p:cNvPr id="336905" name="Rectangle 9"/>
          <p:cNvSpPr>
            <a:spLocks noChangeArrowheads="1"/>
          </p:cNvSpPr>
          <p:nvPr/>
        </p:nvSpPr>
        <p:spPr bwMode="auto">
          <a:xfrm>
            <a:off x="463550" y="2455863"/>
            <a:ext cx="3321050" cy="153987"/>
          </a:xfrm>
          <a:prstGeom prst="rect">
            <a:avLst/>
          </a:prstGeom>
          <a:noFill/>
          <a:ln w="28575">
            <a:solidFill>
              <a:srgbClr val="FF3300"/>
            </a:solidFill>
            <a:miter lim="800000"/>
            <a:headEnd/>
            <a:tailEnd/>
          </a:ln>
        </p:spPr>
        <p:txBody>
          <a:bodyPr wrap="none" anchor="ctr"/>
          <a:lstStyle/>
          <a:p>
            <a:pPr algn="ctr"/>
            <a:endParaRPr lang="en-US">
              <a:solidFill>
                <a:schemeClr val="tx1"/>
              </a:solidFill>
            </a:endParaRPr>
          </a:p>
        </p:txBody>
      </p:sp>
      <p:sp>
        <p:nvSpPr>
          <p:cNvPr id="336906" name="Rectangle 10"/>
          <p:cNvSpPr>
            <a:spLocks noChangeArrowheads="1"/>
          </p:cNvSpPr>
          <p:nvPr/>
        </p:nvSpPr>
        <p:spPr bwMode="auto">
          <a:xfrm>
            <a:off x="474663" y="4303713"/>
            <a:ext cx="3321050" cy="584200"/>
          </a:xfrm>
          <a:prstGeom prst="rect">
            <a:avLst/>
          </a:prstGeom>
          <a:noFill/>
          <a:ln w="28575">
            <a:solidFill>
              <a:srgbClr val="FF3300"/>
            </a:solidFill>
            <a:miter lim="800000"/>
            <a:headEnd/>
            <a:tailEnd/>
          </a:ln>
        </p:spPr>
        <p:txBody>
          <a:bodyPr wrap="none" anchor="ctr"/>
          <a:lstStyle/>
          <a:p>
            <a:pPr algn="ctr"/>
            <a:endParaRPr lang="en-US">
              <a:solidFill>
                <a:schemeClr val="tx1"/>
              </a:solidFill>
            </a:endParaRPr>
          </a:p>
        </p:txBody>
      </p:sp>
      <p:sp>
        <p:nvSpPr>
          <p:cNvPr id="336907" name="AutoShape 11"/>
          <p:cNvSpPr>
            <a:spLocks noChangeArrowheads="1"/>
          </p:cNvSpPr>
          <p:nvPr/>
        </p:nvSpPr>
        <p:spPr bwMode="auto">
          <a:xfrm>
            <a:off x="111125" y="4568825"/>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
        <p:nvSpPr>
          <p:cNvPr id="336908" name="AutoShape 12"/>
          <p:cNvSpPr>
            <a:spLocks noChangeArrowheads="1"/>
          </p:cNvSpPr>
          <p:nvPr/>
        </p:nvSpPr>
        <p:spPr bwMode="auto">
          <a:xfrm>
            <a:off x="111125" y="3949700"/>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
        <p:nvSpPr>
          <p:cNvPr id="336909" name="AutoShape 13"/>
          <p:cNvSpPr>
            <a:spLocks noChangeArrowheads="1"/>
          </p:cNvSpPr>
          <p:nvPr/>
        </p:nvSpPr>
        <p:spPr bwMode="auto">
          <a:xfrm>
            <a:off x="111125" y="2471738"/>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
        <p:nvSpPr>
          <p:cNvPr id="336910" name="AutoShape 14"/>
          <p:cNvSpPr>
            <a:spLocks noChangeArrowheads="1"/>
          </p:cNvSpPr>
          <p:nvPr/>
        </p:nvSpPr>
        <p:spPr bwMode="auto">
          <a:xfrm>
            <a:off x="111125" y="2187575"/>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body" idx="1"/>
          </p:nvPr>
        </p:nvSpPr>
        <p:spPr>
          <a:xfrm>
            <a:off x="4957763" y="996950"/>
            <a:ext cx="3902075" cy="4594225"/>
          </a:xfrm>
        </p:spPr>
        <p:txBody>
          <a:bodyPr/>
          <a:lstStyle/>
          <a:p>
            <a:pPr eaLnBrk="1" hangingPunct="1"/>
            <a:r>
              <a:rPr lang="en-US" sz="2000" dirty="0"/>
              <a:t>A / V can be very expensive.  If allowed, bring in borrowed equipment from other institutions to reduce cost</a:t>
            </a:r>
          </a:p>
          <a:p>
            <a:pPr eaLnBrk="1" hangingPunct="1"/>
            <a:r>
              <a:rPr lang="en-US" sz="2000" dirty="0"/>
              <a:t>Keep expenses associated with committee identifier (i.e. t-shirt, polo shirt, etc.) at a reasonable level</a:t>
            </a:r>
          </a:p>
          <a:p>
            <a:pPr eaLnBrk="1" hangingPunct="1"/>
            <a:r>
              <a:rPr lang="en-US" sz="2000" dirty="0"/>
              <a:t>“Tasting” catering services:</a:t>
            </a:r>
          </a:p>
          <a:p>
            <a:pPr lvl="1" eaLnBrk="1" hangingPunct="1">
              <a:buFont typeface="Agency FB" pitchFamily="34" charset="0"/>
              <a:buChar char="-"/>
            </a:pPr>
            <a:r>
              <a:rPr lang="en-US" sz="2000" b="0" dirty="0"/>
              <a:t>Annual Conference should budget for one sample meal</a:t>
            </a:r>
          </a:p>
          <a:p>
            <a:pPr lvl="1" eaLnBrk="1" hangingPunct="1">
              <a:buFont typeface="Agency FB" pitchFamily="34" charset="0"/>
              <a:buChar char="-"/>
            </a:pPr>
            <a:r>
              <a:rPr lang="en-US" sz="2000" b="0" dirty="0"/>
              <a:t>Raps and WTI, as needed</a:t>
            </a:r>
          </a:p>
          <a:p>
            <a:pPr eaLnBrk="1" hangingPunct="1">
              <a:buFontTx/>
              <a:buNone/>
            </a:pPr>
            <a:endParaRPr lang="en-US" sz="1800" dirty="0">
              <a:solidFill>
                <a:srgbClr val="777777"/>
              </a:solidFill>
            </a:endParaRPr>
          </a:p>
        </p:txBody>
      </p:sp>
      <p:pic>
        <p:nvPicPr>
          <p:cNvPr id="23555" name="Picture 8"/>
          <p:cNvPicPr>
            <a:picLocks noChangeAspect="1" noChangeArrowheads="1"/>
          </p:cNvPicPr>
          <p:nvPr/>
        </p:nvPicPr>
        <p:blipFill>
          <a:blip r:embed="rId3" cstate="print"/>
          <a:srcRect/>
          <a:stretch>
            <a:fillRect/>
          </a:stretch>
        </p:blipFill>
        <p:spPr bwMode="auto">
          <a:xfrm>
            <a:off x="481013" y="1306513"/>
            <a:ext cx="4154487" cy="4319587"/>
          </a:xfrm>
          <a:prstGeom prst="rect">
            <a:avLst/>
          </a:prstGeom>
          <a:solidFill>
            <a:schemeClr val="bg1"/>
          </a:solidFill>
          <a:ln w="9525">
            <a:noFill/>
            <a:miter lim="800000"/>
            <a:headEnd/>
            <a:tailEnd/>
          </a:ln>
        </p:spPr>
      </p:pic>
      <p:sp>
        <p:nvSpPr>
          <p:cNvPr id="23556" name="Text Box 9"/>
          <p:cNvSpPr txBox="1">
            <a:spLocks noChangeArrowheads="1"/>
          </p:cNvSpPr>
          <p:nvPr/>
        </p:nvSpPr>
        <p:spPr bwMode="auto">
          <a:xfrm>
            <a:off x="417513" y="447675"/>
            <a:ext cx="8577262" cy="519113"/>
          </a:xfrm>
          <a:prstGeom prst="rect">
            <a:avLst/>
          </a:prstGeom>
          <a:noFill/>
          <a:ln w="9525">
            <a:noFill/>
            <a:miter lim="800000"/>
            <a:headEnd/>
            <a:tailEnd/>
          </a:ln>
        </p:spPr>
        <p:txBody>
          <a:bodyPr>
            <a:spAutoFit/>
          </a:bodyPr>
          <a:lstStyle/>
          <a:p>
            <a:pPr>
              <a:spcBef>
                <a:spcPct val="50000"/>
              </a:spcBef>
            </a:pPr>
            <a:r>
              <a:rPr lang="en-US" sz="2800" b="1" i="1">
                <a:solidFill>
                  <a:srgbClr val="FFFF00"/>
                </a:solidFill>
              </a:rPr>
              <a:t>And some tips on expenses…</a:t>
            </a:r>
          </a:p>
        </p:txBody>
      </p:sp>
      <p:sp>
        <p:nvSpPr>
          <p:cNvPr id="46091" name="Rectangle 11"/>
          <p:cNvSpPr>
            <a:spLocks noChangeArrowheads="1"/>
          </p:cNvSpPr>
          <p:nvPr/>
        </p:nvSpPr>
        <p:spPr bwMode="auto">
          <a:xfrm>
            <a:off x="436563" y="1568450"/>
            <a:ext cx="3373437" cy="201613"/>
          </a:xfrm>
          <a:prstGeom prst="rect">
            <a:avLst/>
          </a:prstGeom>
          <a:noFill/>
          <a:ln w="28575">
            <a:solidFill>
              <a:srgbClr val="FF3300"/>
            </a:solidFill>
            <a:miter lim="800000"/>
            <a:headEnd/>
            <a:tailEnd/>
          </a:ln>
        </p:spPr>
        <p:txBody>
          <a:bodyPr wrap="none" anchor="ctr"/>
          <a:lstStyle/>
          <a:p>
            <a:endParaRPr lang="en-US"/>
          </a:p>
        </p:txBody>
      </p:sp>
      <p:sp>
        <p:nvSpPr>
          <p:cNvPr id="46092" name="Rectangle 12"/>
          <p:cNvSpPr>
            <a:spLocks noChangeArrowheads="1"/>
          </p:cNvSpPr>
          <p:nvPr/>
        </p:nvSpPr>
        <p:spPr bwMode="auto">
          <a:xfrm>
            <a:off x="438150" y="1998663"/>
            <a:ext cx="3373438" cy="201612"/>
          </a:xfrm>
          <a:prstGeom prst="rect">
            <a:avLst/>
          </a:prstGeom>
          <a:noFill/>
          <a:ln w="28575">
            <a:solidFill>
              <a:srgbClr val="FF3300"/>
            </a:solidFill>
            <a:miter lim="800000"/>
            <a:headEnd/>
            <a:tailEnd/>
          </a:ln>
        </p:spPr>
        <p:txBody>
          <a:bodyPr wrap="none" anchor="ctr"/>
          <a:lstStyle/>
          <a:p>
            <a:endParaRPr lang="en-US"/>
          </a:p>
        </p:txBody>
      </p:sp>
      <p:sp>
        <p:nvSpPr>
          <p:cNvPr id="46093" name="Rectangle 13"/>
          <p:cNvSpPr>
            <a:spLocks noChangeArrowheads="1"/>
          </p:cNvSpPr>
          <p:nvPr/>
        </p:nvSpPr>
        <p:spPr bwMode="auto">
          <a:xfrm>
            <a:off x="438150" y="2282825"/>
            <a:ext cx="3373438" cy="201613"/>
          </a:xfrm>
          <a:prstGeom prst="rect">
            <a:avLst/>
          </a:prstGeom>
          <a:noFill/>
          <a:ln w="28575">
            <a:solidFill>
              <a:srgbClr val="FF3300"/>
            </a:solidFill>
            <a:miter lim="800000"/>
            <a:headEnd/>
            <a:tailEnd/>
          </a:ln>
        </p:spPr>
        <p:txBody>
          <a:bodyPr wrap="none" anchor="ctr"/>
          <a:lstStyle/>
          <a:p>
            <a:endParaRPr lang="en-US"/>
          </a:p>
        </p:txBody>
      </p:sp>
      <p:sp>
        <p:nvSpPr>
          <p:cNvPr id="46094" name="AutoShape 14"/>
          <p:cNvSpPr>
            <a:spLocks noChangeArrowheads="1"/>
          </p:cNvSpPr>
          <p:nvPr/>
        </p:nvSpPr>
        <p:spPr bwMode="auto">
          <a:xfrm>
            <a:off x="101600" y="2297113"/>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
        <p:nvSpPr>
          <p:cNvPr id="46095" name="AutoShape 15"/>
          <p:cNvSpPr>
            <a:spLocks noChangeArrowheads="1"/>
          </p:cNvSpPr>
          <p:nvPr/>
        </p:nvSpPr>
        <p:spPr bwMode="auto">
          <a:xfrm>
            <a:off x="101600" y="2027238"/>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
        <p:nvSpPr>
          <p:cNvPr id="46096" name="AutoShape 16"/>
          <p:cNvSpPr>
            <a:spLocks noChangeArrowheads="1"/>
          </p:cNvSpPr>
          <p:nvPr/>
        </p:nvSpPr>
        <p:spPr bwMode="auto">
          <a:xfrm>
            <a:off x="111125" y="1617663"/>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4957763" y="996950"/>
            <a:ext cx="3671887" cy="4594225"/>
          </a:xfrm>
        </p:spPr>
        <p:txBody>
          <a:bodyPr/>
          <a:lstStyle/>
          <a:p>
            <a:pPr eaLnBrk="1" hangingPunct="1">
              <a:buFontTx/>
              <a:buNone/>
            </a:pPr>
            <a:r>
              <a:rPr lang="en-US" sz="2400" dirty="0"/>
              <a:t>Gifts</a:t>
            </a:r>
          </a:p>
          <a:p>
            <a:pPr eaLnBrk="1" hangingPunct="1"/>
            <a:r>
              <a:rPr lang="en-US" sz="2000" dirty="0"/>
              <a:t>Volunteer “thank you” gift is allowed, but gifts for committee members are not permitted.  Committee T-shirts are not considered a gift.</a:t>
            </a:r>
          </a:p>
          <a:p>
            <a:pPr eaLnBrk="1" hangingPunct="1"/>
            <a:r>
              <a:rPr lang="en-US" sz="2000" dirty="0"/>
              <a:t>Committee dinner is an operational budget expense and should be coordinated by the Exec. Liaison.  Check Leadership Manual under </a:t>
            </a:r>
            <a:r>
              <a:rPr lang="en-US" sz="2000" i="1" dirty="0"/>
              <a:t>Programmatic Committee Receptions.</a:t>
            </a:r>
            <a:endParaRPr lang="en-US" sz="2000" dirty="0"/>
          </a:p>
          <a:p>
            <a:pPr eaLnBrk="1" hangingPunct="1">
              <a:buFontTx/>
              <a:buNone/>
            </a:pPr>
            <a:endParaRPr lang="en-US" sz="2000" dirty="0">
              <a:solidFill>
                <a:srgbClr val="5F5F5F"/>
              </a:solidFill>
            </a:endParaRPr>
          </a:p>
        </p:txBody>
      </p:sp>
      <p:pic>
        <p:nvPicPr>
          <p:cNvPr id="24579" name="Picture 4"/>
          <p:cNvPicPr>
            <a:picLocks noChangeAspect="1" noChangeArrowheads="1"/>
          </p:cNvPicPr>
          <p:nvPr/>
        </p:nvPicPr>
        <p:blipFill>
          <a:blip r:embed="rId3" cstate="print"/>
          <a:srcRect/>
          <a:stretch>
            <a:fillRect/>
          </a:stretch>
        </p:blipFill>
        <p:spPr bwMode="auto">
          <a:xfrm>
            <a:off x="481013" y="1306513"/>
            <a:ext cx="4154487" cy="4319587"/>
          </a:xfrm>
          <a:prstGeom prst="rect">
            <a:avLst/>
          </a:prstGeom>
          <a:solidFill>
            <a:schemeClr val="bg1"/>
          </a:solidFill>
          <a:ln w="9525">
            <a:noFill/>
            <a:miter lim="800000"/>
            <a:headEnd/>
            <a:tailEnd/>
          </a:ln>
        </p:spPr>
      </p:pic>
      <p:sp>
        <p:nvSpPr>
          <p:cNvPr id="24580" name="Text Box 5"/>
          <p:cNvSpPr txBox="1">
            <a:spLocks noChangeArrowheads="1"/>
          </p:cNvSpPr>
          <p:nvPr/>
        </p:nvSpPr>
        <p:spPr bwMode="auto">
          <a:xfrm>
            <a:off x="417513" y="447675"/>
            <a:ext cx="8577262" cy="519113"/>
          </a:xfrm>
          <a:prstGeom prst="rect">
            <a:avLst/>
          </a:prstGeom>
          <a:noFill/>
          <a:ln w="9525">
            <a:noFill/>
            <a:miter lim="800000"/>
            <a:headEnd/>
            <a:tailEnd/>
          </a:ln>
        </p:spPr>
        <p:txBody>
          <a:bodyPr>
            <a:spAutoFit/>
          </a:bodyPr>
          <a:lstStyle/>
          <a:p>
            <a:pPr>
              <a:spcBef>
                <a:spcPct val="50000"/>
              </a:spcBef>
            </a:pPr>
            <a:r>
              <a:rPr lang="en-US" sz="2800" b="1" i="1">
                <a:solidFill>
                  <a:srgbClr val="FFFF00"/>
                </a:solidFill>
              </a:rPr>
              <a:t>And some tips on expenses…</a:t>
            </a:r>
          </a:p>
        </p:txBody>
      </p:sp>
      <p:sp>
        <p:nvSpPr>
          <p:cNvPr id="334855" name="Rectangle 7"/>
          <p:cNvSpPr>
            <a:spLocks noChangeArrowheads="1"/>
          </p:cNvSpPr>
          <p:nvPr/>
        </p:nvSpPr>
        <p:spPr bwMode="auto">
          <a:xfrm>
            <a:off x="469900" y="2306638"/>
            <a:ext cx="3305175" cy="160337"/>
          </a:xfrm>
          <a:prstGeom prst="rect">
            <a:avLst/>
          </a:prstGeom>
          <a:noFill/>
          <a:ln w="28575">
            <a:solidFill>
              <a:srgbClr val="FF3300"/>
            </a:solidFill>
            <a:miter lim="800000"/>
            <a:headEnd/>
            <a:tailEnd/>
          </a:ln>
        </p:spPr>
        <p:txBody>
          <a:bodyPr wrap="none" anchor="ctr"/>
          <a:lstStyle/>
          <a:p>
            <a:endParaRPr lang="en-US"/>
          </a:p>
        </p:txBody>
      </p:sp>
      <p:sp>
        <p:nvSpPr>
          <p:cNvPr id="334857" name="Rectangle 9"/>
          <p:cNvSpPr>
            <a:spLocks noChangeArrowheads="1"/>
          </p:cNvSpPr>
          <p:nvPr/>
        </p:nvSpPr>
        <p:spPr bwMode="auto">
          <a:xfrm>
            <a:off x="479425" y="3021013"/>
            <a:ext cx="3305175" cy="160337"/>
          </a:xfrm>
          <a:prstGeom prst="rect">
            <a:avLst/>
          </a:prstGeom>
          <a:noFill/>
          <a:ln w="28575">
            <a:solidFill>
              <a:srgbClr val="FF3300"/>
            </a:solidFill>
            <a:miter lim="800000"/>
            <a:headEnd/>
            <a:tailEnd/>
          </a:ln>
        </p:spPr>
        <p:txBody>
          <a:bodyPr wrap="none" anchor="ctr"/>
          <a:lstStyle/>
          <a:p>
            <a:endParaRPr lang="en-US"/>
          </a:p>
        </p:txBody>
      </p:sp>
      <p:sp>
        <p:nvSpPr>
          <p:cNvPr id="334858" name="AutoShape 10"/>
          <p:cNvSpPr>
            <a:spLocks noChangeArrowheads="1"/>
          </p:cNvSpPr>
          <p:nvPr/>
        </p:nvSpPr>
        <p:spPr bwMode="auto">
          <a:xfrm>
            <a:off x="127000" y="2305050"/>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
        <p:nvSpPr>
          <p:cNvPr id="334859" name="AutoShape 11"/>
          <p:cNvSpPr>
            <a:spLocks noChangeArrowheads="1"/>
          </p:cNvSpPr>
          <p:nvPr/>
        </p:nvSpPr>
        <p:spPr bwMode="auto">
          <a:xfrm>
            <a:off x="144463" y="3028950"/>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4957763" y="800100"/>
            <a:ext cx="3671887" cy="4791075"/>
          </a:xfrm>
        </p:spPr>
        <p:txBody>
          <a:bodyPr/>
          <a:lstStyle/>
          <a:p>
            <a:pPr eaLnBrk="1" hangingPunct="1">
              <a:buFontTx/>
              <a:buNone/>
            </a:pPr>
            <a:r>
              <a:rPr lang="en-US" sz="2400" dirty="0"/>
              <a:t>Printing/Advertising</a:t>
            </a:r>
          </a:p>
          <a:p>
            <a:pPr eaLnBrk="1" hangingPunct="1"/>
            <a:r>
              <a:rPr lang="en-US" sz="2000" dirty="0"/>
              <a:t>Use the web page and email to save on printing and mailing expense</a:t>
            </a:r>
          </a:p>
          <a:p>
            <a:pPr eaLnBrk="1" hangingPunct="1"/>
            <a:r>
              <a:rPr lang="en-US" sz="2000" dirty="0"/>
              <a:t>Badges, Lanyards, Name Tags</a:t>
            </a:r>
          </a:p>
          <a:p>
            <a:pPr eaLnBrk="1" hangingPunct="1"/>
            <a:r>
              <a:rPr lang="en-US" sz="2000" dirty="0"/>
              <a:t>Participant lists</a:t>
            </a:r>
          </a:p>
          <a:p>
            <a:pPr eaLnBrk="1" hangingPunct="1"/>
            <a:r>
              <a:rPr lang="en-US" sz="2000" dirty="0"/>
              <a:t>Other hand outs</a:t>
            </a:r>
          </a:p>
          <a:p>
            <a:pPr eaLnBrk="1" hangingPunct="1">
              <a:buFontTx/>
              <a:buNone/>
            </a:pPr>
            <a:r>
              <a:rPr lang="en-US" sz="2400" b="1" dirty="0"/>
              <a:t>Supplies</a:t>
            </a:r>
          </a:p>
          <a:p>
            <a:pPr eaLnBrk="1" hangingPunct="1">
              <a:buFontTx/>
              <a:buNone/>
            </a:pPr>
            <a:r>
              <a:rPr lang="en-US" sz="2000" b="1" dirty="0"/>
              <a:t>Raffles or giveaways</a:t>
            </a:r>
          </a:p>
          <a:p>
            <a:pPr eaLnBrk="1" hangingPunct="1"/>
            <a:r>
              <a:rPr lang="en-US" sz="2000" dirty="0"/>
              <a:t>Large prizes such as Cameras, TVs, Game Consoles, are discouraged</a:t>
            </a:r>
          </a:p>
          <a:p>
            <a:pPr eaLnBrk="1" hangingPunct="1">
              <a:buFontTx/>
              <a:buNone/>
            </a:pPr>
            <a:endParaRPr lang="en-US" sz="2400" dirty="0"/>
          </a:p>
        </p:txBody>
      </p:sp>
      <p:pic>
        <p:nvPicPr>
          <p:cNvPr id="25603" name="Picture 4"/>
          <p:cNvPicPr>
            <a:picLocks noChangeAspect="1" noChangeArrowheads="1"/>
          </p:cNvPicPr>
          <p:nvPr/>
        </p:nvPicPr>
        <p:blipFill>
          <a:blip r:embed="rId3" cstate="print"/>
          <a:srcRect/>
          <a:stretch>
            <a:fillRect/>
          </a:stretch>
        </p:blipFill>
        <p:spPr bwMode="auto">
          <a:xfrm>
            <a:off x="481013" y="1306513"/>
            <a:ext cx="4154487" cy="4319587"/>
          </a:xfrm>
          <a:prstGeom prst="rect">
            <a:avLst/>
          </a:prstGeom>
          <a:solidFill>
            <a:schemeClr val="bg1"/>
          </a:solidFill>
          <a:ln w="9525">
            <a:noFill/>
            <a:miter lim="800000"/>
            <a:headEnd/>
            <a:tailEnd/>
          </a:ln>
        </p:spPr>
      </p:pic>
      <p:sp>
        <p:nvSpPr>
          <p:cNvPr id="25604" name="Text Box 5"/>
          <p:cNvSpPr txBox="1">
            <a:spLocks noChangeArrowheads="1"/>
          </p:cNvSpPr>
          <p:nvPr/>
        </p:nvSpPr>
        <p:spPr bwMode="auto">
          <a:xfrm>
            <a:off x="417513" y="447675"/>
            <a:ext cx="8577262" cy="519113"/>
          </a:xfrm>
          <a:prstGeom prst="rect">
            <a:avLst/>
          </a:prstGeom>
          <a:noFill/>
          <a:ln w="9525">
            <a:noFill/>
            <a:miter lim="800000"/>
            <a:headEnd/>
            <a:tailEnd/>
          </a:ln>
        </p:spPr>
        <p:txBody>
          <a:bodyPr>
            <a:spAutoFit/>
          </a:bodyPr>
          <a:lstStyle/>
          <a:p>
            <a:pPr>
              <a:spcBef>
                <a:spcPct val="50000"/>
              </a:spcBef>
            </a:pPr>
            <a:r>
              <a:rPr lang="en-US" sz="2800" b="1" i="1">
                <a:solidFill>
                  <a:srgbClr val="FFFF00"/>
                </a:solidFill>
              </a:rPr>
              <a:t>And some tips on expenses…</a:t>
            </a:r>
          </a:p>
        </p:txBody>
      </p:sp>
      <p:sp>
        <p:nvSpPr>
          <p:cNvPr id="334856" name="Rectangle 8"/>
          <p:cNvSpPr>
            <a:spLocks noChangeArrowheads="1"/>
          </p:cNvSpPr>
          <p:nvPr/>
        </p:nvSpPr>
        <p:spPr bwMode="auto">
          <a:xfrm flipV="1">
            <a:off x="477838" y="3316288"/>
            <a:ext cx="3305175" cy="177800"/>
          </a:xfrm>
          <a:prstGeom prst="rect">
            <a:avLst/>
          </a:prstGeom>
          <a:noFill/>
          <a:ln w="28575">
            <a:solidFill>
              <a:srgbClr val="FF3300"/>
            </a:solidFill>
            <a:miter lim="800000"/>
            <a:headEnd/>
            <a:tailEnd/>
          </a:ln>
        </p:spPr>
        <p:txBody>
          <a:bodyPr wrap="none" anchor="ctr"/>
          <a:lstStyle/>
          <a:p>
            <a:endParaRPr lang="en-US"/>
          </a:p>
        </p:txBody>
      </p:sp>
      <p:sp>
        <p:nvSpPr>
          <p:cNvPr id="334857" name="Rectangle 9"/>
          <p:cNvSpPr>
            <a:spLocks noChangeArrowheads="1"/>
          </p:cNvSpPr>
          <p:nvPr/>
        </p:nvSpPr>
        <p:spPr bwMode="auto">
          <a:xfrm>
            <a:off x="479425" y="4903788"/>
            <a:ext cx="3305175" cy="160337"/>
          </a:xfrm>
          <a:prstGeom prst="rect">
            <a:avLst/>
          </a:prstGeom>
          <a:noFill/>
          <a:ln w="28575">
            <a:solidFill>
              <a:srgbClr val="FF3300"/>
            </a:solidFill>
            <a:miter lim="800000"/>
            <a:headEnd/>
            <a:tailEnd/>
          </a:ln>
        </p:spPr>
        <p:txBody>
          <a:bodyPr wrap="none" anchor="ctr"/>
          <a:lstStyle/>
          <a:p>
            <a:endParaRPr lang="en-US"/>
          </a:p>
        </p:txBody>
      </p:sp>
      <p:sp>
        <p:nvSpPr>
          <p:cNvPr id="334859" name="AutoShape 11"/>
          <p:cNvSpPr>
            <a:spLocks noChangeArrowheads="1"/>
          </p:cNvSpPr>
          <p:nvPr/>
        </p:nvSpPr>
        <p:spPr bwMode="auto">
          <a:xfrm>
            <a:off x="185738" y="4872038"/>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
        <p:nvSpPr>
          <p:cNvPr id="334860" name="AutoShape 12"/>
          <p:cNvSpPr>
            <a:spLocks noChangeArrowheads="1"/>
          </p:cNvSpPr>
          <p:nvPr/>
        </p:nvSpPr>
        <p:spPr bwMode="auto">
          <a:xfrm>
            <a:off x="174625" y="3311525"/>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
        <p:nvSpPr>
          <p:cNvPr id="12" name="Rectangle 9"/>
          <p:cNvSpPr>
            <a:spLocks noChangeArrowheads="1"/>
          </p:cNvSpPr>
          <p:nvPr/>
        </p:nvSpPr>
        <p:spPr bwMode="auto">
          <a:xfrm>
            <a:off x="468313" y="1754188"/>
            <a:ext cx="3305175" cy="160337"/>
          </a:xfrm>
          <a:prstGeom prst="rect">
            <a:avLst/>
          </a:prstGeom>
          <a:noFill/>
          <a:ln w="28575">
            <a:solidFill>
              <a:srgbClr val="FF3300"/>
            </a:solidFill>
            <a:miter lim="800000"/>
            <a:headEnd/>
            <a:tailEnd/>
          </a:ln>
        </p:spPr>
        <p:txBody>
          <a:bodyPr wrap="none" anchor="ctr"/>
          <a:lstStyle/>
          <a:p>
            <a:endParaRPr lang="en-US"/>
          </a:p>
        </p:txBody>
      </p:sp>
      <p:sp>
        <p:nvSpPr>
          <p:cNvPr id="13" name="AutoShape 12"/>
          <p:cNvSpPr>
            <a:spLocks noChangeArrowheads="1"/>
          </p:cNvSpPr>
          <p:nvPr/>
        </p:nvSpPr>
        <p:spPr bwMode="auto">
          <a:xfrm>
            <a:off x="190500" y="1731963"/>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4957763" y="738554"/>
            <a:ext cx="3671887" cy="4967302"/>
          </a:xfrm>
        </p:spPr>
        <p:txBody>
          <a:bodyPr/>
          <a:lstStyle/>
          <a:p>
            <a:pPr eaLnBrk="1" hangingPunct="1"/>
            <a:r>
              <a:rPr lang="en-US" sz="2000" dirty="0"/>
              <a:t>Memorabilia: You may choose an additional item, but all participants must receive the Corporate Partners item from the previous WACE (2016 Cup)</a:t>
            </a:r>
          </a:p>
          <a:p>
            <a:pPr eaLnBrk="1" hangingPunct="1"/>
            <a:r>
              <a:rPr lang="en-US" sz="2000" dirty="0"/>
              <a:t>Consider outside vendors and donors for giveaways</a:t>
            </a:r>
          </a:p>
          <a:p>
            <a:pPr eaLnBrk="1" hangingPunct="1">
              <a:buFontTx/>
              <a:buNone/>
            </a:pPr>
            <a:r>
              <a:rPr lang="en-US" sz="2000" dirty="0"/>
              <a:t>Contingency</a:t>
            </a:r>
          </a:p>
          <a:p>
            <a:pPr eaLnBrk="1" hangingPunct="1"/>
            <a:r>
              <a:rPr lang="en-US" sz="2000" dirty="0"/>
              <a:t>Budget conservatively  (i.e. revenue on the “low side”, expenses on the “high side”</a:t>
            </a:r>
          </a:p>
          <a:p>
            <a:pPr eaLnBrk="1" hangingPunct="1"/>
            <a:r>
              <a:rPr lang="en-US" sz="2000" dirty="0"/>
              <a:t>For smaller programmatic budgets, shouldn’t need contingency</a:t>
            </a:r>
          </a:p>
        </p:txBody>
      </p:sp>
      <p:pic>
        <p:nvPicPr>
          <p:cNvPr id="26627" name="Picture 4"/>
          <p:cNvPicPr>
            <a:picLocks noChangeAspect="1" noChangeArrowheads="1"/>
          </p:cNvPicPr>
          <p:nvPr/>
        </p:nvPicPr>
        <p:blipFill>
          <a:blip r:embed="rId3" cstate="print"/>
          <a:srcRect/>
          <a:stretch>
            <a:fillRect/>
          </a:stretch>
        </p:blipFill>
        <p:spPr bwMode="auto">
          <a:xfrm>
            <a:off x="481013" y="1306513"/>
            <a:ext cx="4154487" cy="4319587"/>
          </a:xfrm>
          <a:prstGeom prst="rect">
            <a:avLst/>
          </a:prstGeom>
          <a:solidFill>
            <a:schemeClr val="bg1"/>
          </a:solidFill>
          <a:ln w="9525">
            <a:noFill/>
            <a:miter lim="800000"/>
            <a:headEnd/>
            <a:tailEnd/>
          </a:ln>
        </p:spPr>
      </p:pic>
      <p:sp>
        <p:nvSpPr>
          <p:cNvPr id="26628" name="Text Box 5"/>
          <p:cNvSpPr txBox="1">
            <a:spLocks noChangeArrowheads="1"/>
          </p:cNvSpPr>
          <p:nvPr/>
        </p:nvSpPr>
        <p:spPr bwMode="auto">
          <a:xfrm>
            <a:off x="417513" y="447675"/>
            <a:ext cx="8577262" cy="519113"/>
          </a:xfrm>
          <a:prstGeom prst="rect">
            <a:avLst/>
          </a:prstGeom>
          <a:noFill/>
          <a:ln w="9525">
            <a:noFill/>
            <a:miter lim="800000"/>
            <a:headEnd/>
            <a:tailEnd/>
          </a:ln>
        </p:spPr>
        <p:txBody>
          <a:bodyPr>
            <a:spAutoFit/>
          </a:bodyPr>
          <a:lstStyle/>
          <a:p>
            <a:pPr>
              <a:spcBef>
                <a:spcPct val="50000"/>
              </a:spcBef>
            </a:pPr>
            <a:r>
              <a:rPr lang="en-US" sz="2800" b="1" i="1">
                <a:solidFill>
                  <a:srgbClr val="FFFF00"/>
                </a:solidFill>
              </a:rPr>
              <a:t>And some tips on expenses…</a:t>
            </a:r>
          </a:p>
        </p:txBody>
      </p:sp>
      <p:sp>
        <p:nvSpPr>
          <p:cNvPr id="335879" name="Rectangle 7"/>
          <p:cNvSpPr>
            <a:spLocks noChangeArrowheads="1"/>
          </p:cNvSpPr>
          <p:nvPr/>
        </p:nvSpPr>
        <p:spPr bwMode="auto">
          <a:xfrm>
            <a:off x="479425" y="2735263"/>
            <a:ext cx="3305175" cy="160337"/>
          </a:xfrm>
          <a:prstGeom prst="rect">
            <a:avLst/>
          </a:prstGeom>
          <a:noFill/>
          <a:ln w="28575">
            <a:solidFill>
              <a:srgbClr val="FF3300"/>
            </a:solidFill>
            <a:miter lim="800000"/>
            <a:headEnd/>
            <a:tailEnd/>
          </a:ln>
        </p:spPr>
        <p:txBody>
          <a:bodyPr wrap="none" anchor="ctr"/>
          <a:lstStyle/>
          <a:p>
            <a:endParaRPr lang="en-US"/>
          </a:p>
        </p:txBody>
      </p:sp>
      <p:sp>
        <p:nvSpPr>
          <p:cNvPr id="335880" name="Rectangle 8"/>
          <p:cNvSpPr>
            <a:spLocks noChangeArrowheads="1"/>
          </p:cNvSpPr>
          <p:nvPr/>
        </p:nvSpPr>
        <p:spPr bwMode="auto">
          <a:xfrm>
            <a:off x="477838" y="5319713"/>
            <a:ext cx="3305175" cy="160337"/>
          </a:xfrm>
          <a:prstGeom prst="rect">
            <a:avLst/>
          </a:prstGeom>
          <a:noFill/>
          <a:ln w="28575">
            <a:solidFill>
              <a:srgbClr val="FF3300"/>
            </a:solidFill>
            <a:miter lim="800000"/>
            <a:headEnd/>
            <a:tailEnd/>
          </a:ln>
        </p:spPr>
        <p:txBody>
          <a:bodyPr wrap="none" anchor="ctr"/>
          <a:lstStyle/>
          <a:p>
            <a:endParaRPr lang="en-US"/>
          </a:p>
        </p:txBody>
      </p:sp>
      <p:sp>
        <p:nvSpPr>
          <p:cNvPr id="335881" name="Rectangle 9"/>
          <p:cNvSpPr>
            <a:spLocks noChangeArrowheads="1"/>
          </p:cNvSpPr>
          <p:nvPr/>
        </p:nvSpPr>
        <p:spPr bwMode="auto">
          <a:xfrm>
            <a:off x="477838" y="3600450"/>
            <a:ext cx="3305175" cy="160338"/>
          </a:xfrm>
          <a:prstGeom prst="rect">
            <a:avLst/>
          </a:prstGeom>
          <a:noFill/>
          <a:ln w="28575">
            <a:solidFill>
              <a:srgbClr val="FF3300"/>
            </a:solidFill>
            <a:miter lim="800000"/>
            <a:headEnd/>
            <a:tailEnd/>
          </a:ln>
        </p:spPr>
        <p:txBody>
          <a:bodyPr wrap="none" anchor="ctr"/>
          <a:lstStyle/>
          <a:p>
            <a:endParaRPr lang="en-US"/>
          </a:p>
        </p:txBody>
      </p:sp>
      <p:sp>
        <p:nvSpPr>
          <p:cNvPr id="335882" name="AutoShape 10"/>
          <p:cNvSpPr>
            <a:spLocks noChangeArrowheads="1"/>
          </p:cNvSpPr>
          <p:nvPr/>
        </p:nvSpPr>
        <p:spPr bwMode="auto">
          <a:xfrm>
            <a:off x="111125" y="2749550"/>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
        <p:nvSpPr>
          <p:cNvPr id="335883" name="AutoShape 11"/>
          <p:cNvSpPr>
            <a:spLocks noChangeArrowheads="1"/>
          </p:cNvSpPr>
          <p:nvPr/>
        </p:nvSpPr>
        <p:spPr bwMode="auto">
          <a:xfrm>
            <a:off x="111125" y="3606800"/>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
        <p:nvSpPr>
          <p:cNvPr id="335884" name="AutoShape 12"/>
          <p:cNvSpPr>
            <a:spLocks noChangeArrowheads="1"/>
          </p:cNvSpPr>
          <p:nvPr/>
        </p:nvSpPr>
        <p:spPr bwMode="auto">
          <a:xfrm>
            <a:off x="111125" y="5324475"/>
            <a:ext cx="301625" cy="142875"/>
          </a:xfrm>
          <a:prstGeom prst="chevron">
            <a:avLst>
              <a:gd name="adj" fmla="val 52778"/>
            </a:avLst>
          </a:prstGeom>
          <a:solidFill>
            <a:srgbClr val="FF3300"/>
          </a:solidFill>
          <a:ln w="9525">
            <a:solidFill>
              <a:schemeClr val="tx1"/>
            </a:solidFill>
            <a:miter lim="800000"/>
            <a:headEnd/>
            <a:tailEnd/>
          </a:ln>
        </p:spPr>
        <p:txBody>
          <a:bodyPr wrap="none" anchor="ctr"/>
          <a:lstStyle/>
          <a:p>
            <a:endParaRPr lang="en-U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3744227" y="794433"/>
            <a:ext cx="5320642" cy="4973322"/>
          </a:xfrm>
        </p:spPr>
        <p:txBody>
          <a:bodyPr/>
          <a:lstStyle/>
          <a:p>
            <a:pPr eaLnBrk="1" hangingPunct="1">
              <a:lnSpc>
                <a:spcPct val="90000"/>
              </a:lnSpc>
            </a:pPr>
            <a:r>
              <a:rPr lang="en-US" sz="1900" dirty="0"/>
              <a:t>Approval/Signatures:  Requestor is the individual being reimbursed OR the person requesting payment for the vendor</a:t>
            </a:r>
          </a:p>
          <a:p>
            <a:pPr eaLnBrk="1" hangingPunct="1">
              <a:lnSpc>
                <a:spcPct val="90000"/>
              </a:lnSpc>
            </a:pPr>
            <a:r>
              <a:rPr lang="en-US" sz="1900" dirty="0"/>
              <a:t>Approver must be the Exec Liaison or Committee Chair</a:t>
            </a:r>
          </a:p>
          <a:p>
            <a:pPr eaLnBrk="1" hangingPunct="1">
              <a:lnSpc>
                <a:spcPct val="90000"/>
              </a:lnSpc>
            </a:pPr>
            <a:r>
              <a:rPr lang="en-US" sz="1900" dirty="0"/>
              <a:t>Original receipt </a:t>
            </a:r>
            <a:r>
              <a:rPr lang="en-US" sz="1900" i="1" u="sng" dirty="0"/>
              <a:t>only</a:t>
            </a:r>
          </a:p>
          <a:p>
            <a:pPr eaLnBrk="1" hangingPunct="1">
              <a:lnSpc>
                <a:spcPct val="90000"/>
              </a:lnSpc>
            </a:pPr>
            <a:r>
              <a:rPr lang="en-US" sz="1900" dirty="0"/>
              <a:t>Include itemized receipts</a:t>
            </a:r>
          </a:p>
          <a:p>
            <a:pPr eaLnBrk="1" hangingPunct="1">
              <a:lnSpc>
                <a:spcPct val="90000"/>
              </a:lnSpc>
            </a:pPr>
            <a:r>
              <a:rPr lang="en-US" sz="1900" dirty="0"/>
              <a:t>Checks written to individual members must have </a:t>
            </a:r>
            <a:r>
              <a:rPr lang="en-US" sz="1900" u="sng" dirty="0"/>
              <a:t>paid</a:t>
            </a:r>
            <a:r>
              <a:rPr lang="en-US" sz="1900" dirty="0"/>
              <a:t> receipt</a:t>
            </a:r>
          </a:p>
          <a:p>
            <a:pPr eaLnBrk="1" hangingPunct="1">
              <a:lnSpc>
                <a:spcPct val="90000"/>
              </a:lnSpc>
            </a:pPr>
            <a:r>
              <a:rPr lang="en-US" sz="1900" i="1" dirty="0"/>
              <a:t>Check Request</a:t>
            </a:r>
            <a:r>
              <a:rPr lang="en-US" sz="1900" dirty="0"/>
              <a:t> form must accompany request</a:t>
            </a:r>
          </a:p>
          <a:p>
            <a:pPr eaLnBrk="1" hangingPunct="1">
              <a:lnSpc>
                <a:spcPct val="90000"/>
              </a:lnSpc>
            </a:pPr>
            <a:r>
              <a:rPr lang="en-US" sz="1900" dirty="0"/>
              <a:t>For tracking purposes, detailed expense info is important.  Separate check requests by expense type for clarity as needed.</a:t>
            </a:r>
          </a:p>
          <a:p>
            <a:pPr eaLnBrk="1" hangingPunct="1">
              <a:lnSpc>
                <a:spcPct val="90000"/>
              </a:lnSpc>
            </a:pPr>
            <a:r>
              <a:rPr lang="en-US" sz="1900" dirty="0"/>
              <a:t>Checks will be sent out quickly once proper documentation is received</a:t>
            </a:r>
            <a:endParaRPr lang="en-US" sz="1900" i="1" dirty="0"/>
          </a:p>
          <a:p>
            <a:pPr eaLnBrk="1" hangingPunct="1">
              <a:lnSpc>
                <a:spcPct val="90000"/>
              </a:lnSpc>
              <a:buFontTx/>
              <a:buNone/>
            </a:pPr>
            <a:endParaRPr lang="en-US" sz="1900" dirty="0"/>
          </a:p>
        </p:txBody>
      </p:sp>
      <p:sp>
        <p:nvSpPr>
          <p:cNvPr id="30724" name="Text Box 5"/>
          <p:cNvSpPr txBox="1">
            <a:spLocks noChangeArrowheads="1"/>
          </p:cNvSpPr>
          <p:nvPr/>
        </p:nvSpPr>
        <p:spPr bwMode="auto">
          <a:xfrm>
            <a:off x="417513" y="447675"/>
            <a:ext cx="8577262" cy="519113"/>
          </a:xfrm>
          <a:prstGeom prst="rect">
            <a:avLst/>
          </a:prstGeom>
          <a:noFill/>
          <a:ln w="9525">
            <a:noFill/>
            <a:miter lim="800000"/>
            <a:headEnd/>
            <a:tailEnd/>
          </a:ln>
        </p:spPr>
        <p:txBody>
          <a:bodyPr>
            <a:spAutoFit/>
          </a:bodyPr>
          <a:lstStyle/>
          <a:p>
            <a:pPr>
              <a:spcBef>
                <a:spcPct val="50000"/>
              </a:spcBef>
            </a:pPr>
            <a:r>
              <a:rPr lang="en-US" sz="2800" b="1" i="1">
                <a:solidFill>
                  <a:srgbClr val="FFFF00"/>
                </a:solidFill>
              </a:rPr>
              <a:t>The all-important check request process…</a:t>
            </a:r>
          </a:p>
        </p:txBody>
      </p:sp>
      <p:pic>
        <p:nvPicPr>
          <p:cNvPr id="2" name="Picture 1"/>
          <p:cNvPicPr>
            <a:picLocks noChangeAspect="1"/>
          </p:cNvPicPr>
          <p:nvPr/>
        </p:nvPicPr>
        <p:blipFill>
          <a:blip r:embed="rId3"/>
          <a:stretch>
            <a:fillRect/>
          </a:stretch>
        </p:blipFill>
        <p:spPr>
          <a:xfrm rot="265909">
            <a:off x="347386" y="1122470"/>
            <a:ext cx="3240313" cy="4176712"/>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8531" name="Rectangle 3"/>
          <p:cNvSpPr>
            <a:spLocks noChangeArrowheads="1"/>
          </p:cNvSpPr>
          <p:nvPr/>
        </p:nvSpPr>
        <p:spPr bwMode="auto">
          <a:xfrm>
            <a:off x="533400" y="381000"/>
            <a:ext cx="7239000" cy="2971800"/>
          </a:xfrm>
          <a:prstGeom prst="rect">
            <a:avLst/>
          </a:prstGeom>
          <a:noFill/>
          <a:ln w="9525">
            <a:noFill/>
            <a:miter lim="800000"/>
            <a:headEnd/>
            <a:tailEnd/>
          </a:ln>
        </p:spPr>
        <p:txBody>
          <a:bodyPr anchor="ctr"/>
          <a:lstStyle/>
          <a:p>
            <a:r>
              <a:rPr lang="en-US" sz="3600" b="1" i="1" dirty="0">
                <a:solidFill>
                  <a:srgbClr val="FFFF00"/>
                </a:solidFill>
              </a:rPr>
              <a:t>Jason M. Lu</a:t>
            </a:r>
          </a:p>
          <a:p>
            <a:r>
              <a:rPr lang="en-US" sz="3600" b="1" i="1" dirty="0">
                <a:solidFill>
                  <a:srgbClr val="FFFF00"/>
                </a:solidFill>
              </a:rPr>
              <a:t>Cal Poly Pomona</a:t>
            </a:r>
          </a:p>
          <a:p>
            <a:r>
              <a:rPr lang="en-US" sz="2600" b="1" i="1" dirty="0">
                <a:solidFill>
                  <a:srgbClr val="FFFF00"/>
                </a:solidFill>
              </a:rPr>
              <a:t>WACUHO Treasurer 2016 - 2018</a:t>
            </a:r>
            <a:br>
              <a:rPr lang="en-US" sz="3600" b="1" i="1" dirty="0">
                <a:solidFill>
                  <a:srgbClr val="FFFF00"/>
                </a:solidFill>
              </a:rPr>
            </a:br>
            <a:endParaRPr lang="en-US" sz="2400" b="1" dirty="0">
              <a:solidFill>
                <a:schemeClr val="bg1"/>
              </a:solidFill>
            </a:endParaRPr>
          </a:p>
        </p:txBody>
      </p:sp>
      <p:sp>
        <p:nvSpPr>
          <p:cNvPr id="4099" name="Text Box 6"/>
          <p:cNvSpPr txBox="1">
            <a:spLocks noChangeArrowheads="1"/>
          </p:cNvSpPr>
          <p:nvPr/>
        </p:nvSpPr>
        <p:spPr bwMode="auto">
          <a:xfrm>
            <a:off x="4648200" y="5105400"/>
            <a:ext cx="4114800" cy="1477328"/>
          </a:xfrm>
          <a:prstGeom prst="rect">
            <a:avLst/>
          </a:prstGeom>
          <a:noFill/>
          <a:ln w="9525">
            <a:noFill/>
            <a:miter lim="800000"/>
            <a:headEnd/>
            <a:tailEnd/>
          </a:ln>
        </p:spPr>
        <p:txBody>
          <a:bodyPr>
            <a:spAutoFit/>
          </a:bodyPr>
          <a:lstStyle/>
          <a:p>
            <a:pPr algn="r"/>
            <a:r>
              <a:rPr lang="en-US" b="1" i="1" dirty="0">
                <a:solidFill>
                  <a:schemeClr val="tx1"/>
                </a:solidFill>
              </a:rPr>
              <a:t>59 University Dr.</a:t>
            </a:r>
          </a:p>
          <a:p>
            <a:pPr algn="r"/>
            <a:r>
              <a:rPr lang="en-US" b="1" i="1" dirty="0">
                <a:solidFill>
                  <a:schemeClr val="tx1"/>
                </a:solidFill>
              </a:rPr>
              <a:t>Pomona, CA 91768</a:t>
            </a:r>
          </a:p>
          <a:p>
            <a:pPr algn="r"/>
            <a:r>
              <a:rPr lang="en-US" b="1" i="1" dirty="0">
                <a:solidFill>
                  <a:schemeClr val="tx1"/>
                </a:solidFill>
              </a:rPr>
              <a:t>Office:(909) 869-3358</a:t>
            </a:r>
          </a:p>
          <a:p>
            <a:pPr algn="r"/>
            <a:r>
              <a:rPr lang="en-US" b="1" i="1" dirty="0">
                <a:solidFill>
                  <a:schemeClr val="tx1"/>
                </a:solidFill>
              </a:rPr>
              <a:t>Fax: (909) 869-3985</a:t>
            </a:r>
            <a:br>
              <a:rPr lang="en-US" b="1" dirty="0">
                <a:solidFill>
                  <a:schemeClr val="tx1"/>
                </a:solidFill>
              </a:rPr>
            </a:br>
            <a:r>
              <a:rPr lang="en-US" b="1" dirty="0">
                <a:solidFill>
                  <a:schemeClr val="tx1"/>
                </a:solidFill>
              </a:rPr>
              <a:t>treasurer@wacuho.org</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p:cNvSpPr>
            <a:spLocks noGrp="1" noChangeArrowheads="1"/>
          </p:cNvSpPr>
          <p:nvPr>
            <p:ph type="body" idx="1"/>
          </p:nvPr>
        </p:nvSpPr>
        <p:spPr>
          <a:xfrm>
            <a:off x="504825" y="866274"/>
            <a:ext cx="8124825" cy="5199564"/>
          </a:xfrm>
        </p:spPr>
        <p:txBody>
          <a:bodyPr/>
          <a:lstStyle/>
          <a:p>
            <a:pPr eaLnBrk="1" hangingPunct="1"/>
            <a:r>
              <a:rPr lang="en-US" sz="2000" b="1" dirty="0"/>
              <a:t>Checks:</a:t>
            </a:r>
          </a:p>
          <a:p>
            <a:pPr lvl="1" eaLnBrk="1" hangingPunct="1">
              <a:buFont typeface="Agency FB" pitchFamily="34" charset="0"/>
              <a:buChar char="-"/>
            </a:pPr>
            <a:r>
              <a:rPr lang="en-US" sz="1800" b="0" dirty="0"/>
              <a:t>All </a:t>
            </a:r>
            <a:r>
              <a:rPr lang="en-US" sz="1800" b="0" dirty="0" err="1"/>
              <a:t>Reg</a:t>
            </a:r>
            <a:r>
              <a:rPr lang="en-US" sz="1800" b="0" dirty="0"/>
              <a:t> Forms should state:  “WACUHO prefers check payments for [Program Name]; payment may also be made with a credit card through a secure payment portal.”</a:t>
            </a:r>
          </a:p>
          <a:p>
            <a:pPr lvl="1" eaLnBrk="1" hangingPunct="1">
              <a:buFont typeface="Agency FB" pitchFamily="34" charset="0"/>
              <a:buChar char="-"/>
            </a:pPr>
            <a:r>
              <a:rPr lang="en-US" sz="1800" b="0" dirty="0"/>
              <a:t>Payable to </a:t>
            </a:r>
            <a:r>
              <a:rPr lang="en-US" sz="1800" dirty="0"/>
              <a:t>WACUHO</a:t>
            </a:r>
            <a:r>
              <a:rPr lang="en-US" sz="1800" b="0" dirty="0"/>
              <a:t> (verify before sending to Treasurer)</a:t>
            </a:r>
          </a:p>
          <a:p>
            <a:pPr lvl="1" eaLnBrk="1" hangingPunct="1">
              <a:buFont typeface="Agency FB" pitchFamily="34" charset="0"/>
              <a:buChar char="-"/>
            </a:pPr>
            <a:r>
              <a:rPr lang="en-US" sz="1800" b="0" dirty="0"/>
              <a:t>Must be mailed to the Treasurer: 1) After receiving three or more checks, 2) Total deposit exceeds $3000, or 3) Once each week</a:t>
            </a:r>
          </a:p>
          <a:p>
            <a:pPr lvl="1" eaLnBrk="1" hangingPunct="1">
              <a:buFont typeface="Agency FB" pitchFamily="34" charset="0"/>
              <a:buChar char="-"/>
            </a:pPr>
            <a:r>
              <a:rPr lang="en-US" sz="1800" b="0" dirty="0"/>
              <a:t>Send an electronic copy of check request to Treasurer prior                 to mailing checks</a:t>
            </a:r>
          </a:p>
          <a:p>
            <a:pPr lvl="1" eaLnBrk="1" hangingPunct="1">
              <a:buFont typeface="Agency FB" pitchFamily="34" charset="0"/>
              <a:buChar char="-"/>
            </a:pPr>
            <a:r>
              <a:rPr lang="en-US" sz="1800" b="0" dirty="0"/>
              <a:t>Deposits over $4000 must be sent via registered mail</a:t>
            </a:r>
          </a:p>
          <a:p>
            <a:pPr lvl="1" eaLnBrk="1" hangingPunct="1">
              <a:buFont typeface="Agency FB" pitchFamily="34" charset="0"/>
              <a:buChar char="-"/>
            </a:pPr>
            <a:r>
              <a:rPr lang="en-US" sz="1800" b="0" dirty="0"/>
              <a:t>DO NOT accept cash</a:t>
            </a:r>
          </a:p>
          <a:p>
            <a:pPr lvl="1" eaLnBrk="1" hangingPunct="1">
              <a:buFont typeface="Agency FB" pitchFamily="34" charset="0"/>
              <a:buChar char="-"/>
            </a:pPr>
            <a:r>
              <a:rPr lang="en-US" sz="1800" b="0" dirty="0"/>
              <a:t>DO NOT send cash via mail</a:t>
            </a:r>
          </a:p>
          <a:p>
            <a:pPr marL="457200" lvl="1" indent="0" eaLnBrk="1" hangingPunct="1">
              <a:buNone/>
            </a:pPr>
            <a:endParaRPr lang="en-US" sz="1200" b="0" dirty="0"/>
          </a:p>
          <a:p>
            <a:pPr eaLnBrk="1" hangingPunct="1"/>
            <a:r>
              <a:rPr lang="en-US" sz="2000" b="1" dirty="0"/>
              <a:t>Credit Cards:</a:t>
            </a:r>
          </a:p>
          <a:p>
            <a:pPr lvl="1" eaLnBrk="1" hangingPunct="1">
              <a:buFont typeface="Agency FB" pitchFamily="34" charset="0"/>
              <a:buChar char="-"/>
            </a:pPr>
            <a:r>
              <a:rPr lang="en-US" sz="1800" b="0" dirty="0"/>
              <a:t>May be accepted for all conferences via </a:t>
            </a:r>
            <a:r>
              <a:rPr lang="en-US" sz="1800" b="0" dirty="0" err="1"/>
              <a:t>Reg</a:t>
            </a:r>
            <a:r>
              <a:rPr lang="en-US" sz="1800" b="0" dirty="0"/>
              <a:t>-Online</a:t>
            </a:r>
          </a:p>
          <a:p>
            <a:pPr lvl="1" eaLnBrk="1" hangingPunct="1">
              <a:buFont typeface="Agency FB" pitchFamily="34" charset="0"/>
              <a:buChar char="-"/>
            </a:pPr>
            <a:r>
              <a:rPr lang="en-US" sz="1800" b="0" dirty="0"/>
              <a:t>Transaction fees covered by WACUHO operating budget</a:t>
            </a:r>
          </a:p>
          <a:p>
            <a:pPr eaLnBrk="1" hangingPunct="1"/>
            <a:endParaRPr lang="en-US" sz="2000" dirty="0"/>
          </a:p>
        </p:txBody>
      </p:sp>
      <p:sp>
        <p:nvSpPr>
          <p:cNvPr id="31747" name="Text Box 3"/>
          <p:cNvSpPr txBox="1">
            <a:spLocks noChangeArrowheads="1"/>
          </p:cNvSpPr>
          <p:nvPr/>
        </p:nvSpPr>
        <p:spPr bwMode="auto">
          <a:xfrm>
            <a:off x="407888" y="312921"/>
            <a:ext cx="8577262" cy="519113"/>
          </a:xfrm>
          <a:prstGeom prst="rect">
            <a:avLst/>
          </a:prstGeom>
          <a:noFill/>
          <a:ln w="9525">
            <a:noFill/>
            <a:miter lim="800000"/>
            <a:headEnd/>
            <a:tailEnd/>
          </a:ln>
        </p:spPr>
        <p:txBody>
          <a:bodyPr>
            <a:spAutoFit/>
          </a:bodyPr>
          <a:lstStyle/>
          <a:p>
            <a:pPr>
              <a:spcBef>
                <a:spcPct val="50000"/>
              </a:spcBef>
            </a:pPr>
            <a:r>
              <a:rPr lang="en-US" sz="2800" b="1" i="1" dirty="0">
                <a:solidFill>
                  <a:srgbClr val="FFFF00"/>
                </a:solidFill>
              </a:rPr>
              <a:t>Other important budget policies…</a:t>
            </a:r>
          </a:p>
        </p:txBody>
      </p:sp>
      <p:pic>
        <p:nvPicPr>
          <p:cNvPr id="30725" name="Picture 2" descr="C:\Documents and Settings\Ramonaph\Local Settings\Temporary Internet Files\Content.IE5\06SFIESY\MCj04413150000[1].png"/>
          <p:cNvPicPr>
            <a:picLocks noChangeAspect="1" noChangeArrowheads="1"/>
          </p:cNvPicPr>
          <p:nvPr/>
        </p:nvPicPr>
        <p:blipFill>
          <a:blip r:embed="rId3" cstate="print"/>
          <a:srcRect/>
          <a:stretch>
            <a:fillRect/>
          </a:stretch>
        </p:blipFill>
        <p:spPr bwMode="auto">
          <a:xfrm>
            <a:off x="6756300" y="2963580"/>
            <a:ext cx="2228850" cy="2228850"/>
          </a:xfrm>
          <a:prstGeom prst="rect">
            <a:avLst/>
          </a:prstGeom>
          <a:noFill/>
          <a:ln w="9525">
            <a:noFill/>
            <a:miter lim="800000"/>
            <a:headEnd/>
            <a:tailEnd/>
          </a:ln>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684213" y="1195388"/>
            <a:ext cx="7559675" cy="4395787"/>
          </a:xfrm>
        </p:spPr>
        <p:txBody>
          <a:bodyPr/>
          <a:lstStyle/>
          <a:p>
            <a:pPr eaLnBrk="1" hangingPunct="1">
              <a:lnSpc>
                <a:spcPct val="80000"/>
              </a:lnSpc>
            </a:pPr>
            <a:r>
              <a:rPr lang="en-US" sz="2000" dirty="0"/>
              <a:t>Committee reception is covered by WACUHO operating budget (Section V, Financial Guidelines)</a:t>
            </a:r>
          </a:p>
          <a:p>
            <a:pPr lvl="1" eaLnBrk="1" hangingPunct="1">
              <a:lnSpc>
                <a:spcPct val="80000"/>
              </a:lnSpc>
              <a:buFont typeface="Agency FB" pitchFamily="34" charset="0"/>
              <a:buChar char="-"/>
            </a:pPr>
            <a:r>
              <a:rPr lang="en-US" sz="1800" b="0" dirty="0"/>
              <a:t>$500 for Annual Conference</a:t>
            </a:r>
          </a:p>
          <a:p>
            <a:pPr lvl="1" eaLnBrk="1" hangingPunct="1">
              <a:lnSpc>
                <a:spcPct val="80000"/>
              </a:lnSpc>
              <a:buFont typeface="Agency FB" pitchFamily="34" charset="0"/>
              <a:buChar char="-"/>
            </a:pPr>
            <a:r>
              <a:rPr lang="en-US" sz="1800" b="0" dirty="0"/>
              <a:t>$300 for all other programmatic committees.  $20 per person if committee has fewer than 10 members.</a:t>
            </a:r>
            <a:br>
              <a:rPr lang="en-US" sz="1800" b="0" dirty="0"/>
            </a:br>
            <a:endParaRPr lang="en-US" sz="1800" b="0" dirty="0"/>
          </a:p>
          <a:p>
            <a:pPr eaLnBrk="1" hangingPunct="1">
              <a:lnSpc>
                <a:spcPct val="80000"/>
              </a:lnSpc>
            </a:pPr>
            <a:r>
              <a:rPr lang="en-US" sz="2000" dirty="0"/>
              <a:t>Refund Policy (Section V, Financial Guidelines) </a:t>
            </a:r>
          </a:p>
          <a:p>
            <a:pPr lvl="1" eaLnBrk="1" hangingPunct="1">
              <a:lnSpc>
                <a:spcPct val="80000"/>
              </a:lnSpc>
              <a:buFont typeface="Agency FB" pitchFamily="34" charset="0"/>
              <a:buChar char="-"/>
            </a:pPr>
            <a:r>
              <a:rPr lang="en-US" sz="1800" b="0" dirty="0"/>
              <a:t>Refunds provided at request if 30-days prior to conference  </a:t>
            </a:r>
          </a:p>
          <a:p>
            <a:pPr lvl="1" eaLnBrk="1" hangingPunct="1">
              <a:lnSpc>
                <a:spcPct val="80000"/>
              </a:lnSpc>
              <a:buFont typeface="Agency FB" pitchFamily="34" charset="0"/>
              <a:buChar char="-"/>
            </a:pPr>
            <a:r>
              <a:rPr lang="en-US" sz="1800" b="0" dirty="0"/>
              <a:t>Refunds requested 30 days or less before the program is complete will be held until the fiscal status of the program is determined, and will be honored at the discretion of WACUHO, minus a 10% processing fee</a:t>
            </a:r>
          </a:p>
          <a:p>
            <a:pPr lvl="1" eaLnBrk="1" hangingPunct="1">
              <a:lnSpc>
                <a:spcPct val="80000"/>
              </a:lnSpc>
              <a:buFont typeface="Agency FB" pitchFamily="34" charset="0"/>
              <a:buChar char="-"/>
            </a:pPr>
            <a:r>
              <a:rPr lang="en-US" sz="1800" b="0" dirty="0"/>
              <a:t>Refunds will not be granted for “no shows”</a:t>
            </a:r>
          </a:p>
          <a:p>
            <a:pPr lvl="1" eaLnBrk="1" hangingPunct="1">
              <a:lnSpc>
                <a:spcPct val="80000"/>
              </a:lnSpc>
              <a:buFont typeface="Agency FB" pitchFamily="34" charset="0"/>
              <a:buChar char="-"/>
            </a:pPr>
            <a:r>
              <a:rPr lang="en-US" sz="1800" b="0" dirty="0"/>
              <a:t>Refund made by check</a:t>
            </a:r>
          </a:p>
          <a:p>
            <a:pPr lvl="1" eaLnBrk="1" hangingPunct="1">
              <a:lnSpc>
                <a:spcPct val="80000"/>
              </a:lnSpc>
              <a:buFont typeface="Agency FB" pitchFamily="34" charset="0"/>
              <a:buChar char="-"/>
            </a:pPr>
            <a:endParaRPr lang="en-US" sz="1800" b="0" dirty="0"/>
          </a:p>
          <a:p>
            <a:pPr eaLnBrk="1" hangingPunct="1">
              <a:lnSpc>
                <a:spcPct val="80000"/>
              </a:lnSpc>
            </a:pPr>
            <a:r>
              <a:rPr lang="en-US" sz="2000" dirty="0"/>
              <a:t>All forms are available in the </a:t>
            </a:r>
            <a:r>
              <a:rPr lang="en-US" sz="2000" i="1" dirty="0"/>
              <a:t>Leadership Manual</a:t>
            </a:r>
            <a:r>
              <a:rPr lang="en-US" sz="2000" dirty="0"/>
              <a:t> (</a:t>
            </a:r>
            <a:r>
              <a:rPr lang="en-US" sz="2000" i="1" dirty="0"/>
              <a:t>Financial Guidelines </a:t>
            </a:r>
            <a:r>
              <a:rPr lang="en-US" sz="2000" dirty="0"/>
              <a:t>section) and online at </a:t>
            </a:r>
            <a:r>
              <a:rPr lang="en-US" sz="2000" dirty="0">
                <a:hlinkClick r:id="rId3"/>
              </a:rPr>
              <a:t>www.wacuho.org/wiki</a:t>
            </a:r>
            <a:r>
              <a:rPr lang="en-US" sz="2000" dirty="0"/>
              <a:t> </a:t>
            </a:r>
          </a:p>
        </p:txBody>
      </p:sp>
      <p:sp>
        <p:nvSpPr>
          <p:cNvPr id="32771" name="Text Box 4"/>
          <p:cNvSpPr txBox="1">
            <a:spLocks noChangeArrowheads="1"/>
          </p:cNvSpPr>
          <p:nvPr/>
        </p:nvSpPr>
        <p:spPr bwMode="auto">
          <a:xfrm>
            <a:off x="417513" y="447675"/>
            <a:ext cx="8577262" cy="519113"/>
          </a:xfrm>
          <a:prstGeom prst="rect">
            <a:avLst/>
          </a:prstGeom>
          <a:noFill/>
          <a:ln w="9525">
            <a:noFill/>
            <a:miter lim="800000"/>
            <a:headEnd/>
            <a:tailEnd/>
          </a:ln>
        </p:spPr>
        <p:txBody>
          <a:bodyPr>
            <a:spAutoFit/>
          </a:bodyPr>
          <a:lstStyle/>
          <a:p>
            <a:pPr>
              <a:spcBef>
                <a:spcPct val="50000"/>
              </a:spcBef>
            </a:pPr>
            <a:r>
              <a:rPr lang="en-US" sz="2800" b="1" i="1">
                <a:solidFill>
                  <a:srgbClr val="FFFF00"/>
                </a:solidFill>
              </a:rPr>
              <a:t>Other budget tips…</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7" name="Rectangle 3"/>
          <p:cNvSpPr>
            <a:spLocks noGrp="1" noChangeArrowheads="1"/>
          </p:cNvSpPr>
          <p:nvPr>
            <p:ph type="body" idx="1"/>
          </p:nvPr>
        </p:nvSpPr>
        <p:spPr>
          <a:xfrm>
            <a:off x="504825" y="1093788"/>
            <a:ext cx="8124825" cy="4946650"/>
          </a:xfrm>
        </p:spPr>
        <p:txBody>
          <a:bodyPr/>
          <a:lstStyle/>
          <a:p>
            <a:pPr eaLnBrk="1" hangingPunct="1">
              <a:lnSpc>
                <a:spcPct val="90000"/>
              </a:lnSpc>
            </a:pPr>
            <a:r>
              <a:rPr lang="en-US" sz="2000" dirty="0"/>
              <a:t>Travel or housing for committee members not permitted as budget expense</a:t>
            </a:r>
          </a:p>
          <a:p>
            <a:pPr eaLnBrk="1" hangingPunct="1">
              <a:lnSpc>
                <a:spcPct val="90000"/>
              </a:lnSpc>
            </a:pPr>
            <a:r>
              <a:rPr lang="en-US" sz="2000" dirty="0"/>
              <a:t>Gifts for committee members not permitted as budget expense</a:t>
            </a:r>
          </a:p>
          <a:p>
            <a:pPr eaLnBrk="1" hangingPunct="1">
              <a:lnSpc>
                <a:spcPct val="90000"/>
              </a:lnSpc>
            </a:pPr>
            <a:r>
              <a:rPr lang="en-US" sz="2000" dirty="0"/>
              <a:t>Food or snacks at meetings not permitted as budget expense</a:t>
            </a:r>
          </a:p>
          <a:p>
            <a:pPr eaLnBrk="1" hangingPunct="1">
              <a:lnSpc>
                <a:spcPct val="90000"/>
              </a:lnSpc>
            </a:pPr>
            <a:r>
              <a:rPr lang="en-US" sz="2000" dirty="0"/>
              <a:t>You cannot expense registration for host institution or committee members in the budget.  Exceptions:</a:t>
            </a:r>
          </a:p>
          <a:p>
            <a:pPr lvl="1" eaLnBrk="1" hangingPunct="1">
              <a:lnSpc>
                <a:spcPct val="90000"/>
              </a:lnSpc>
              <a:buFont typeface="Agency FB" pitchFamily="34" charset="0"/>
              <a:buChar char="-"/>
            </a:pPr>
            <a:r>
              <a:rPr lang="en-US" sz="1800" b="0" dirty="0"/>
              <a:t>Annual Conference chairs</a:t>
            </a:r>
          </a:p>
          <a:p>
            <a:pPr lvl="1" eaLnBrk="1" hangingPunct="1">
              <a:lnSpc>
                <a:spcPct val="90000"/>
              </a:lnSpc>
              <a:buFont typeface="Agency FB" pitchFamily="34" charset="0"/>
              <a:buChar char="-"/>
            </a:pPr>
            <a:r>
              <a:rPr lang="en-US" sz="1800" b="0" dirty="0"/>
              <a:t>RAP committee members, as break-even budget allows</a:t>
            </a:r>
          </a:p>
          <a:p>
            <a:pPr eaLnBrk="1" hangingPunct="1">
              <a:lnSpc>
                <a:spcPct val="90000"/>
              </a:lnSpc>
            </a:pPr>
            <a:r>
              <a:rPr lang="en-US" sz="2000" dirty="0"/>
              <a:t>Association members cannot receive payment for making presentation except when serving as keynote or major speaker</a:t>
            </a:r>
          </a:p>
          <a:p>
            <a:pPr eaLnBrk="1" hangingPunct="1">
              <a:lnSpc>
                <a:spcPct val="90000"/>
              </a:lnSpc>
            </a:pPr>
            <a:r>
              <a:rPr lang="en-US" sz="2000" dirty="0"/>
              <a:t>All agreements for payments over $5,000 must be signed by the Treasurer or President</a:t>
            </a:r>
          </a:p>
          <a:p>
            <a:pPr eaLnBrk="1" hangingPunct="1">
              <a:lnSpc>
                <a:spcPct val="90000"/>
              </a:lnSpc>
            </a:pPr>
            <a:r>
              <a:rPr lang="en-US" sz="2000" dirty="0"/>
              <a:t>Committees may not open separate checking accounts.  All deposits made through Treasurer</a:t>
            </a:r>
          </a:p>
          <a:p>
            <a:pPr eaLnBrk="1" hangingPunct="1">
              <a:lnSpc>
                <a:spcPct val="90000"/>
              </a:lnSpc>
            </a:pPr>
            <a:r>
              <a:rPr lang="en-US" sz="2000" dirty="0"/>
              <a:t>Alcohol expense cannot exceed 5% of budget</a:t>
            </a:r>
          </a:p>
        </p:txBody>
      </p:sp>
      <p:sp>
        <p:nvSpPr>
          <p:cNvPr id="33795" name="Text Box 5"/>
          <p:cNvSpPr txBox="1">
            <a:spLocks noChangeArrowheads="1"/>
          </p:cNvSpPr>
          <p:nvPr/>
        </p:nvSpPr>
        <p:spPr bwMode="auto">
          <a:xfrm>
            <a:off x="417513" y="447675"/>
            <a:ext cx="8577262" cy="519113"/>
          </a:xfrm>
          <a:prstGeom prst="rect">
            <a:avLst/>
          </a:prstGeom>
          <a:noFill/>
          <a:ln w="9525">
            <a:noFill/>
            <a:miter lim="800000"/>
            <a:headEnd/>
            <a:tailEnd/>
          </a:ln>
        </p:spPr>
        <p:txBody>
          <a:bodyPr>
            <a:spAutoFit/>
          </a:bodyPr>
          <a:lstStyle/>
          <a:p>
            <a:pPr>
              <a:spcBef>
                <a:spcPct val="50000"/>
              </a:spcBef>
            </a:pPr>
            <a:r>
              <a:rPr lang="en-US" sz="2800" b="1" i="1">
                <a:solidFill>
                  <a:srgbClr val="FFFF00"/>
                </a:solidFill>
              </a:rPr>
              <a:t>And now for the obligatory “no-no” list…</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684213" y="1281113"/>
            <a:ext cx="7559675" cy="4310062"/>
          </a:xfrm>
        </p:spPr>
        <p:txBody>
          <a:bodyPr/>
          <a:lstStyle/>
          <a:p>
            <a:pPr eaLnBrk="1" hangingPunct="1">
              <a:lnSpc>
                <a:spcPct val="90000"/>
              </a:lnSpc>
            </a:pPr>
            <a:r>
              <a:rPr lang="en-US" sz="2400" dirty="0"/>
              <a:t>Fully reconciled budget due to Treasurer 30 days after conference</a:t>
            </a:r>
          </a:p>
          <a:p>
            <a:pPr lvl="1" eaLnBrk="1" hangingPunct="1">
              <a:lnSpc>
                <a:spcPct val="90000"/>
              </a:lnSpc>
            </a:pPr>
            <a:r>
              <a:rPr lang="en-US" sz="2000" dirty="0"/>
              <a:t>Please include detailed transaction info if possible</a:t>
            </a:r>
          </a:p>
          <a:p>
            <a:pPr eaLnBrk="1" hangingPunct="1">
              <a:lnSpc>
                <a:spcPct val="90000"/>
              </a:lnSpc>
            </a:pPr>
            <a:r>
              <a:rPr lang="en-US" sz="2400" dirty="0"/>
              <a:t>Attendee roster reconciled to revenues</a:t>
            </a:r>
          </a:p>
          <a:p>
            <a:pPr eaLnBrk="1" hangingPunct="1">
              <a:lnSpc>
                <a:spcPct val="90000"/>
              </a:lnSpc>
            </a:pPr>
            <a:r>
              <a:rPr lang="en-US" sz="2400" dirty="0"/>
              <a:t>Tick-and-tie with Treasurer’s records</a:t>
            </a:r>
          </a:p>
          <a:p>
            <a:pPr eaLnBrk="1" hangingPunct="1">
              <a:lnSpc>
                <a:spcPct val="90000"/>
              </a:lnSpc>
            </a:pPr>
            <a:r>
              <a:rPr lang="en-US" sz="2400" i="1" dirty="0"/>
              <a:t>Donations Budget Form </a:t>
            </a:r>
            <a:r>
              <a:rPr lang="en-US" sz="2400" dirty="0"/>
              <a:t>to be submitted with final budget</a:t>
            </a:r>
          </a:p>
          <a:p>
            <a:pPr eaLnBrk="1" hangingPunct="1">
              <a:lnSpc>
                <a:spcPct val="90000"/>
              </a:lnSpc>
            </a:pPr>
            <a:r>
              <a:rPr lang="en-US" sz="2400" dirty="0"/>
              <a:t>Copy of approved Reserve Allocations or Platinum/Gold Plan funds is helpful (Treasurer also has a copy)</a:t>
            </a:r>
          </a:p>
        </p:txBody>
      </p:sp>
      <p:sp>
        <p:nvSpPr>
          <p:cNvPr id="34820" name="Text Box 5"/>
          <p:cNvSpPr txBox="1">
            <a:spLocks noChangeArrowheads="1"/>
          </p:cNvSpPr>
          <p:nvPr/>
        </p:nvSpPr>
        <p:spPr bwMode="auto">
          <a:xfrm>
            <a:off x="417513" y="447675"/>
            <a:ext cx="8577262" cy="519113"/>
          </a:xfrm>
          <a:prstGeom prst="rect">
            <a:avLst/>
          </a:prstGeom>
          <a:noFill/>
          <a:ln w="9525">
            <a:noFill/>
            <a:miter lim="800000"/>
            <a:headEnd/>
            <a:tailEnd/>
          </a:ln>
        </p:spPr>
        <p:txBody>
          <a:bodyPr>
            <a:spAutoFit/>
          </a:bodyPr>
          <a:lstStyle/>
          <a:p>
            <a:pPr>
              <a:spcBef>
                <a:spcPct val="50000"/>
              </a:spcBef>
            </a:pPr>
            <a:r>
              <a:rPr lang="en-US" sz="2800" b="1" i="1">
                <a:solidFill>
                  <a:srgbClr val="FFFF00"/>
                </a:solidFill>
              </a:rPr>
              <a:t>Wrapping up the conference budget…</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err="1">
                <a:solidFill>
                  <a:srgbClr val="FFFF00"/>
                </a:solidFill>
              </a:rPr>
              <a:t>RegOnline</a:t>
            </a:r>
            <a:endParaRPr lang="en-US" b="1" dirty="0">
              <a:solidFill>
                <a:srgbClr val="FFFF00"/>
              </a:solidFill>
            </a:endParaRPr>
          </a:p>
          <a:p>
            <a:r>
              <a:rPr lang="en-US" sz="2000" dirty="0"/>
              <a:t>Senior Tech Coordinator and the Treasurer work together to administer this program</a:t>
            </a:r>
          </a:p>
          <a:p>
            <a:r>
              <a:rPr lang="en-US" sz="2000" dirty="0"/>
              <a:t>Your registration chair sets up the program and sets all dates and parameters according to your instructions</a:t>
            </a:r>
          </a:p>
          <a:p>
            <a:r>
              <a:rPr lang="en-US" sz="2000" dirty="0"/>
              <a:t>Treasurer manages all refunds or credits</a:t>
            </a:r>
          </a:p>
          <a:p>
            <a:pPr>
              <a:buNone/>
            </a:pPr>
            <a:r>
              <a:rPr lang="en-US" b="1" dirty="0">
                <a:solidFill>
                  <a:srgbClr val="FFFF00"/>
                </a:solidFill>
              </a:rPr>
              <a:t>Tips and To Dos</a:t>
            </a:r>
          </a:p>
          <a:p>
            <a:r>
              <a:rPr lang="en-US" sz="2000" dirty="0"/>
              <a:t>Check all registrants to insure that those who say they are members are paid members.  This information is updated weekly.</a:t>
            </a:r>
          </a:p>
          <a:p>
            <a:r>
              <a:rPr lang="en-US" sz="2000" dirty="0"/>
              <a:t>When making adjustments to registration or fees, do it ONLY in the registration section.  If the fees need to be adjusted in some other way, ask the Treasurer to do it.</a:t>
            </a:r>
          </a:p>
          <a:p>
            <a:r>
              <a:rPr lang="en-US" sz="2000" dirty="0"/>
              <a:t>Whenever making an adjustment or posting a check payment, write a comment to explain what the change was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a:solidFill>
                  <a:srgbClr val="FFFF00"/>
                </a:solidFill>
              </a:rPr>
              <a:t>Late Fees in </a:t>
            </a:r>
            <a:r>
              <a:rPr lang="en-US" b="1" dirty="0" err="1">
                <a:solidFill>
                  <a:srgbClr val="FFFF00"/>
                </a:solidFill>
              </a:rPr>
              <a:t>RegOnline</a:t>
            </a:r>
            <a:r>
              <a:rPr lang="en-US" b="1" dirty="0">
                <a:solidFill>
                  <a:srgbClr val="FFFF00"/>
                </a:solidFill>
              </a:rPr>
              <a:t>:</a:t>
            </a:r>
          </a:p>
          <a:p>
            <a:r>
              <a:rPr lang="en-US" sz="1900" dirty="0"/>
              <a:t>Set up the correct dates from the beginning in the system so that it can begin charging the updated fee after the registration deadline</a:t>
            </a:r>
          </a:p>
          <a:p>
            <a:r>
              <a:rPr lang="en-US" sz="1900" dirty="0"/>
              <a:t>If for any reason you need to adjust a campus to add or delete the late fee, go into the registration section and select the registration fee which matches the correct status</a:t>
            </a:r>
          </a:p>
          <a:p>
            <a:pPr>
              <a:buNone/>
            </a:pPr>
            <a:r>
              <a:rPr lang="en-US" b="1" dirty="0">
                <a:solidFill>
                  <a:srgbClr val="FFFF00"/>
                </a:solidFill>
              </a:rPr>
              <a:t>Non-Member Fees in </a:t>
            </a:r>
            <a:r>
              <a:rPr lang="en-US" b="1" dirty="0" err="1">
                <a:solidFill>
                  <a:srgbClr val="FFFF00"/>
                </a:solidFill>
              </a:rPr>
              <a:t>RegOnline</a:t>
            </a:r>
            <a:r>
              <a:rPr lang="en-US" b="1" dirty="0">
                <a:solidFill>
                  <a:srgbClr val="FFFF00"/>
                </a:solidFill>
              </a:rPr>
              <a:t> :</a:t>
            </a:r>
          </a:p>
          <a:p>
            <a:r>
              <a:rPr lang="en-US" sz="1900" dirty="0"/>
              <a:t>Check all registrants to insure that those who say they are members are paid members.  This information is updated weekly.</a:t>
            </a:r>
          </a:p>
          <a:p>
            <a:r>
              <a:rPr lang="en-US" sz="1900" dirty="0"/>
              <a:t>Always have your MAL contact campuses who register as members but are not members</a:t>
            </a:r>
          </a:p>
          <a:p>
            <a:r>
              <a:rPr lang="en-US" sz="1900" dirty="0"/>
              <a:t>Always adjust fees for non-members and send out a new invoice as soon as possible after they register (there is an email invoice function in </a:t>
            </a:r>
            <a:r>
              <a:rPr lang="en-US" sz="1900" dirty="0" err="1"/>
              <a:t>RegOnline</a:t>
            </a:r>
            <a:r>
              <a:rPr lang="en-US" sz="1900" dirty="0"/>
              <a:t>)</a:t>
            </a:r>
          </a:p>
          <a:p>
            <a:r>
              <a:rPr lang="en-US" sz="1900" b="1" i="1" dirty="0"/>
              <a:t>Make sure your committee members and chairs are paid members of WACUHO to avoid problems later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algn="ctr"/>
            <a:r>
              <a:rPr lang="en-US" sz="3600">
                <a:solidFill>
                  <a:schemeClr val="bg1"/>
                </a:solidFill>
              </a:rPr>
              <a:t>Questions?</a:t>
            </a:r>
          </a:p>
        </p:txBody>
      </p:sp>
      <p:pic>
        <p:nvPicPr>
          <p:cNvPr id="34821" name="Picture 2" descr="C:\Documents and Settings\Ramonaph\Local Settings\Temporary Internet Files\Content.IE5\BEVWJDXN\MCj04414280000[1].png"/>
          <p:cNvPicPr>
            <a:picLocks noChangeAspect="1" noChangeArrowheads="1"/>
          </p:cNvPicPr>
          <p:nvPr/>
        </p:nvPicPr>
        <p:blipFill>
          <a:blip r:embed="rId3" cstate="print"/>
          <a:srcRect/>
          <a:stretch>
            <a:fillRect/>
          </a:stretch>
        </p:blipFill>
        <p:spPr bwMode="auto">
          <a:xfrm>
            <a:off x="2443163" y="442913"/>
            <a:ext cx="3657600" cy="36576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body" idx="1"/>
          </p:nvPr>
        </p:nvSpPr>
        <p:spPr>
          <a:xfrm>
            <a:off x="684213" y="1281113"/>
            <a:ext cx="7559675" cy="4310062"/>
          </a:xfrm>
        </p:spPr>
        <p:txBody>
          <a:bodyPr/>
          <a:lstStyle/>
          <a:p>
            <a:pPr marL="0" indent="1588" algn="ctr" eaLnBrk="1" hangingPunct="1">
              <a:buFontTx/>
              <a:buNone/>
            </a:pPr>
            <a:r>
              <a:rPr lang="en-US" b="1" dirty="0"/>
              <a:t>Staci Buchwald</a:t>
            </a:r>
            <a:r>
              <a:rPr lang="en-US" dirty="0"/>
              <a:t> </a:t>
            </a:r>
          </a:p>
          <a:p>
            <a:pPr marL="0" indent="1588" algn="ctr" eaLnBrk="1" hangingPunct="1">
              <a:buFontTx/>
              <a:buNone/>
            </a:pPr>
            <a:r>
              <a:rPr lang="en-US" dirty="0">
                <a:solidFill>
                  <a:schemeClr val="tx1"/>
                </a:solidFill>
              </a:rPr>
              <a:t>for original content</a:t>
            </a:r>
          </a:p>
          <a:p>
            <a:pPr marL="0" indent="1588" algn="ctr" eaLnBrk="1" hangingPunct="1">
              <a:buFontTx/>
              <a:buNone/>
            </a:pPr>
            <a:r>
              <a:rPr lang="en-US" b="1" dirty="0"/>
              <a:t>Tim Trevan</a:t>
            </a:r>
            <a:r>
              <a:rPr lang="en-US" dirty="0">
                <a:solidFill>
                  <a:schemeClr val="tx1"/>
                </a:solidFill>
              </a:rPr>
              <a:t> </a:t>
            </a:r>
          </a:p>
          <a:p>
            <a:pPr marL="0" indent="1588" algn="ctr" eaLnBrk="1" hangingPunct="1">
              <a:buFontTx/>
              <a:buNone/>
            </a:pPr>
            <a:r>
              <a:rPr lang="en-US" dirty="0">
                <a:solidFill>
                  <a:schemeClr val="tx1"/>
                </a:solidFill>
              </a:rPr>
              <a:t>for creating this presentation</a:t>
            </a:r>
          </a:p>
          <a:p>
            <a:pPr marL="0" indent="1588" algn="ctr" eaLnBrk="1" hangingPunct="1">
              <a:buFontTx/>
              <a:buNone/>
            </a:pPr>
            <a:r>
              <a:rPr lang="en-US" b="1" dirty="0"/>
              <a:t>Ramona Hernandez, Cindy Derrico, and James Smith</a:t>
            </a:r>
            <a:endParaRPr lang="en-US" dirty="0">
              <a:solidFill>
                <a:schemeClr val="tx1"/>
              </a:solidFill>
            </a:endParaRPr>
          </a:p>
          <a:p>
            <a:pPr marL="0" indent="1588" algn="ctr" eaLnBrk="1" hangingPunct="1">
              <a:buFontTx/>
              <a:buNone/>
            </a:pPr>
            <a:r>
              <a:rPr lang="en-US" dirty="0">
                <a:solidFill>
                  <a:schemeClr val="tx1"/>
                </a:solidFill>
              </a:rPr>
              <a:t>for updating this presentation</a:t>
            </a:r>
          </a:p>
          <a:p>
            <a:pPr marL="0" indent="1588" eaLnBrk="1" hangingPunct="1">
              <a:buFontTx/>
              <a:buNone/>
            </a:pPr>
            <a:endParaRPr lang="en-US" dirty="0"/>
          </a:p>
        </p:txBody>
      </p:sp>
      <p:sp>
        <p:nvSpPr>
          <p:cNvPr id="37892" name="Text Box 4"/>
          <p:cNvSpPr txBox="1">
            <a:spLocks noChangeArrowheads="1"/>
          </p:cNvSpPr>
          <p:nvPr/>
        </p:nvSpPr>
        <p:spPr bwMode="auto">
          <a:xfrm>
            <a:off x="417513" y="447675"/>
            <a:ext cx="8577262" cy="519113"/>
          </a:xfrm>
          <a:prstGeom prst="rect">
            <a:avLst/>
          </a:prstGeom>
          <a:noFill/>
          <a:ln w="9525">
            <a:noFill/>
            <a:miter lim="800000"/>
            <a:headEnd/>
            <a:tailEnd/>
          </a:ln>
        </p:spPr>
        <p:txBody>
          <a:bodyPr>
            <a:spAutoFit/>
          </a:bodyPr>
          <a:lstStyle/>
          <a:p>
            <a:pPr>
              <a:spcBef>
                <a:spcPct val="50000"/>
              </a:spcBef>
            </a:pPr>
            <a:r>
              <a:rPr lang="en-US" sz="2800" b="1" i="1" dirty="0">
                <a:solidFill>
                  <a:srgbClr val="FFFF00"/>
                </a:solidFill>
              </a:rPr>
              <a:t>Thanks to…</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body" idx="1"/>
          </p:nvPr>
        </p:nvSpPr>
        <p:spPr>
          <a:xfrm>
            <a:off x="684213" y="1281113"/>
            <a:ext cx="7559675" cy="4310062"/>
          </a:xfrm>
        </p:spPr>
        <p:txBody>
          <a:bodyPr/>
          <a:lstStyle/>
          <a:p>
            <a:pPr marL="0" indent="1588" eaLnBrk="1" hangingPunct="1">
              <a:buFontTx/>
              <a:buNone/>
            </a:pPr>
            <a:endParaRPr lang="en-US"/>
          </a:p>
          <a:p>
            <a:pPr marL="0" indent="1588" eaLnBrk="1" hangingPunct="1">
              <a:buFontTx/>
              <a:buNone/>
            </a:pPr>
            <a:endParaRPr lang="en-US"/>
          </a:p>
          <a:p>
            <a:pPr marL="0" indent="1588" algn="ctr" eaLnBrk="1" hangingPunct="1">
              <a:buFontTx/>
              <a:buNone/>
            </a:pPr>
            <a:r>
              <a:rPr lang="en-US" b="1"/>
              <a:t>YOU!!!</a:t>
            </a:r>
            <a:r>
              <a:rPr lang="en-US"/>
              <a:t> </a:t>
            </a:r>
          </a:p>
          <a:p>
            <a:pPr marL="0" indent="1588" algn="ctr" eaLnBrk="1" hangingPunct="1">
              <a:buFontTx/>
              <a:buNone/>
            </a:pPr>
            <a:r>
              <a:rPr lang="en-US">
                <a:solidFill>
                  <a:schemeClr val="tx1"/>
                </a:solidFill>
              </a:rPr>
              <a:t>for the work you do to benefit </a:t>
            </a:r>
          </a:p>
          <a:p>
            <a:pPr marL="0" indent="1588" algn="ctr" eaLnBrk="1" hangingPunct="1">
              <a:buFontTx/>
              <a:buNone/>
            </a:pPr>
            <a:r>
              <a:rPr lang="en-US">
                <a:solidFill>
                  <a:schemeClr val="tx1"/>
                </a:solidFill>
              </a:rPr>
              <a:t>your colleagues and the Association</a:t>
            </a:r>
          </a:p>
          <a:p>
            <a:pPr marL="0" indent="1588" eaLnBrk="1" hangingPunct="1">
              <a:buFontTx/>
              <a:buNone/>
            </a:pPr>
            <a:endParaRPr lang="en-US"/>
          </a:p>
        </p:txBody>
      </p:sp>
      <p:sp>
        <p:nvSpPr>
          <p:cNvPr id="38915" name="Rectangle 3"/>
          <p:cNvSpPr>
            <a:spLocks noGrp="1" noChangeArrowheads="1"/>
          </p:cNvSpPr>
          <p:nvPr>
            <p:ph type="title"/>
          </p:nvPr>
        </p:nvSpPr>
        <p:spPr/>
        <p:txBody>
          <a:bodyPr/>
          <a:lstStyle/>
          <a:p>
            <a:pPr eaLnBrk="1" hangingPunct="1"/>
            <a:endParaRPr lang="en-US"/>
          </a:p>
        </p:txBody>
      </p:sp>
      <p:sp>
        <p:nvSpPr>
          <p:cNvPr id="38916" name="Text Box 4"/>
          <p:cNvSpPr txBox="1">
            <a:spLocks noChangeArrowheads="1"/>
          </p:cNvSpPr>
          <p:nvPr/>
        </p:nvSpPr>
        <p:spPr bwMode="auto">
          <a:xfrm>
            <a:off x="417513" y="447675"/>
            <a:ext cx="8577262" cy="519113"/>
          </a:xfrm>
          <a:prstGeom prst="rect">
            <a:avLst/>
          </a:prstGeom>
          <a:noFill/>
          <a:ln w="9525">
            <a:noFill/>
            <a:miter lim="800000"/>
            <a:headEnd/>
            <a:tailEnd/>
          </a:ln>
        </p:spPr>
        <p:txBody>
          <a:bodyPr>
            <a:spAutoFit/>
          </a:bodyPr>
          <a:lstStyle/>
          <a:p>
            <a:pPr>
              <a:spcBef>
                <a:spcPct val="50000"/>
              </a:spcBef>
            </a:pPr>
            <a:r>
              <a:rPr lang="en-US" sz="2800" b="1" i="1" dirty="0">
                <a:solidFill>
                  <a:srgbClr val="FFFF00"/>
                </a:solidFill>
              </a:rPr>
              <a:t>Thanks to…</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684213" y="1219200"/>
            <a:ext cx="7559675" cy="4777339"/>
          </a:xfrm>
        </p:spPr>
        <p:txBody>
          <a:bodyPr/>
          <a:lstStyle/>
          <a:p>
            <a:pPr eaLnBrk="1" hangingPunct="1"/>
            <a:r>
              <a:rPr lang="en-US" dirty="0"/>
              <a:t>Is a non-profit 501(c)6 organization.  Key word = non-profit</a:t>
            </a:r>
          </a:p>
          <a:p>
            <a:pPr eaLnBrk="1" hangingPunct="1"/>
            <a:r>
              <a:rPr lang="en-US" dirty="0"/>
              <a:t>Is financially solid</a:t>
            </a:r>
          </a:p>
          <a:p>
            <a:pPr eaLnBrk="1" hangingPunct="1"/>
            <a:r>
              <a:rPr lang="en-US" dirty="0"/>
              <a:t>Maintains policies and procedures to ensure financial strength and adherence to reasonable and customary business practices</a:t>
            </a:r>
          </a:p>
          <a:p>
            <a:pPr eaLnBrk="1" hangingPunct="1"/>
            <a:r>
              <a:rPr lang="en-US" dirty="0"/>
              <a:t>Uses a low-risk investment strategy that helps support programs and scholarships</a:t>
            </a:r>
          </a:p>
        </p:txBody>
      </p:sp>
      <p:sp>
        <p:nvSpPr>
          <p:cNvPr id="5124" name="Text Box 4"/>
          <p:cNvSpPr txBox="1">
            <a:spLocks noChangeArrowheads="1"/>
          </p:cNvSpPr>
          <p:nvPr/>
        </p:nvSpPr>
        <p:spPr bwMode="auto">
          <a:xfrm>
            <a:off x="685800" y="381000"/>
            <a:ext cx="7696200" cy="579438"/>
          </a:xfrm>
          <a:prstGeom prst="rect">
            <a:avLst/>
          </a:prstGeom>
          <a:noFill/>
          <a:ln w="9525">
            <a:noFill/>
            <a:miter lim="800000"/>
            <a:headEnd/>
            <a:tailEnd/>
          </a:ln>
        </p:spPr>
        <p:txBody>
          <a:bodyPr>
            <a:spAutoFit/>
          </a:bodyPr>
          <a:lstStyle/>
          <a:p>
            <a:pPr>
              <a:spcBef>
                <a:spcPct val="50000"/>
              </a:spcBef>
            </a:pPr>
            <a:r>
              <a:rPr lang="en-US" sz="3200" b="1" i="1">
                <a:solidFill>
                  <a:srgbClr val="FFFF00"/>
                </a:solidFill>
              </a:rPr>
              <a:t>WACUHO…</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684213" y="1371600"/>
            <a:ext cx="7559675" cy="4219575"/>
          </a:xfrm>
        </p:spPr>
        <p:txBody>
          <a:bodyPr/>
          <a:lstStyle/>
          <a:p>
            <a:pPr eaLnBrk="1" hangingPunct="1"/>
            <a:r>
              <a:rPr lang="en-US" dirty="0"/>
              <a:t>Institutional Dues</a:t>
            </a:r>
          </a:p>
          <a:p>
            <a:pPr eaLnBrk="1" hangingPunct="1"/>
            <a:r>
              <a:rPr lang="en-US" dirty="0"/>
              <a:t>Corporate Partner Dues</a:t>
            </a:r>
          </a:p>
          <a:p>
            <a:pPr eaLnBrk="1" hangingPunct="1"/>
            <a:r>
              <a:rPr lang="en-US" dirty="0"/>
              <a:t>Investments</a:t>
            </a:r>
          </a:p>
          <a:p>
            <a:pPr eaLnBrk="1" hangingPunct="1"/>
            <a:r>
              <a:rPr lang="en-US" dirty="0"/>
              <a:t>Surplus from zero based budgets and programs</a:t>
            </a:r>
          </a:p>
        </p:txBody>
      </p:sp>
      <p:sp>
        <p:nvSpPr>
          <p:cNvPr id="6148" name="Text Box 5"/>
          <p:cNvSpPr txBox="1">
            <a:spLocks noChangeArrowheads="1"/>
          </p:cNvSpPr>
          <p:nvPr/>
        </p:nvSpPr>
        <p:spPr bwMode="auto">
          <a:xfrm>
            <a:off x="685800" y="381000"/>
            <a:ext cx="7696200" cy="579438"/>
          </a:xfrm>
          <a:prstGeom prst="rect">
            <a:avLst/>
          </a:prstGeom>
          <a:noFill/>
          <a:ln w="9525">
            <a:noFill/>
            <a:miter lim="800000"/>
            <a:headEnd/>
            <a:tailEnd/>
          </a:ln>
        </p:spPr>
        <p:txBody>
          <a:bodyPr>
            <a:spAutoFit/>
          </a:bodyPr>
          <a:lstStyle/>
          <a:p>
            <a:pPr>
              <a:spcBef>
                <a:spcPct val="50000"/>
              </a:spcBef>
            </a:pPr>
            <a:r>
              <a:rPr lang="en-US" sz="3200" b="1" i="1">
                <a:solidFill>
                  <a:srgbClr val="FFFF00"/>
                </a:solidFill>
              </a:rPr>
              <a:t>How does WACUHO make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684213" y="1143000"/>
            <a:ext cx="7559675" cy="4448175"/>
          </a:xfrm>
        </p:spPr>
        <p:txBody>
          <a:bodyPr/>
          <a:lstStyle/>
          <a:p>
            <a:pPr eaLnBrk="1" hangingPunct="1">
              <a:lnSpc>
                <a:spcPct val="90000"/>
              </a:lnSpc>
            </a:pPr>
            <a:r>
              <a:rPr lang="en-US" dirty="0"/>
              <a:t>General operating expenses</a:t>
            </a:r>
          </a:p>
          <a:p>
            <a:pPr lvl="1" eaLnBrk="1" hangingPunct="1">
              <a:lnSpc>
                <a:spcPct val="90000"/>
              </a:lnSpc>
              <a:buFont typeface="Agency FB" pitchFamily="34" charset="0"/>
              <a:buChar char="-"/>
            </a:pPr>
            <a:r>
              <a:rPr lang="en-US" sz="2000" b="0" dirty="0"/>
              <a:t>Credit card expense</a:t>
            </a:r>
          </a:p>
          <a:p>
            <a:pPr lvl="1" eaLnBrk="1" hangingPunct="1">
              <a:lnSpc>
                <a:spcPct val="90000"/>
              </a:lnSpc>
              <a:buFont typeface="Agency FB" pitchFamily="34" charset="0"/>
              <a:buChar char="-"/>
            </a:pPr>
            <a:r>
              <a:rPr lang="en-US" sz="2000" b="0" dirty="0"/>
              <a:t>Insurance and bond</a:t>
            </a:r>
          </a:p>
          <a:p>
            <a:pPr lvl="1" eaLnBrk="1" hangingPunct="1">
              <a:lnSpc>
                <a:spcPct val="90000"/>
              </a:lnSpc>
              <a:buFont typeface="Agency FB" pitchFamily="34" charset="0"/>
              <a:buChar char="-"/>
            </a:pPr>
            <a:r>
              <a:rPr lang="en-US" sz="2000" b="0" dirty="0"/>
              <a:t>Supplies and Miscellaneous</a:t>
            </a:r>
          </a:p>
          <a:p>
            <a:pPr lvl="1" eaLnBrk="1" hangingPunct="1">
              <a:lnSpc>
                <a:spcPct val="90000"/>
              </a:lnSpc>
              <a:buFont typeface="Agency FB" pitchFamily="34" charset="0"/>
              <a:buChar char="-"/>
            </a:pPr>
            <a:r>
              <a:rPr lang="en-US" sz="2000" b="0" dirty="0"/>
              <a:t>Hospitality and travel</a:t>
            </a:r>
          </a:p>
          <a:p>
            <a:pPr lvl="1" eaLnBrk="1" hangingPunct="1">
              <a:lnSpc>
                <a:spcPct val="90000"/>
              </a:lnSpc>
              <a:buFont typeface="Agency FB" pitchFamily="34" charset="0"/>
              <a:buChar char="-"/>
            </a:pPr>
            <a:r>
              <a:rPr lang="en-US" sz="2000" b="0" dirty="0"/>
              <a:t>Printing and publications</a:t>
            </a:r>
          </a:p>
          <a:p>
            <a:pPr eaLnBrk="1" hangingPunct="1">
              <a:lnSpc>
                <a:spcPct val="90000"/>
              </a:lnSpc>
            </a:pPr>
            <a:r>
              <a:rPr lang="en-US" dirty="0"/>
              <a:t>Technology</a:t>
            </a:r>
          </a:p>
          <a:p>
            <a:pPr eaLnBrk="1" hangingPunct="1">
              <a:lnSpc>
                <a:spcPct val="90000"/>
              </a:lnSpc>
            </a:pPr>
            <a:r>
              <a:rPr lang="en-US" dirty="0"/>
              <a:t>Funding for non-fee generating committees</a:t>
            </a:r>
          </a:p>
          <a:p>
            <a:pPr eaLnBrk="1" hangingPunct="1">
              <a:lnSpc>
                <a:spcPct val="90000"/>
              </a:lnSpc>
            </a:pPr>
            <a:r>
              <a:rPr lang="en-US" dirty="0"/>
              <a:t>Scholarships and awards</a:t>
            </a:r>
          </a:p>
          <a:p>
            <a:pPr eaLnBrk="1" hangingPunct="1">
              <a:lnSpc>
                <a:spcPct val="90000"/>
              </a:lnSpc>
            </a:pPr>
            <a:r>
              <a:rPr lang="en-US" dirty="0"/>
              <a:t>Supporting programmatic committees that run a deficit</a:t>
            </a:r>
          </a:p>
        </p:txBody>
      </p:sp>
      <p:sp>
        <p:nvSpPr>
          <p:cNvPr id="40964" name="Text Box 4"/>
          <p:cNvSpPr txBox="1">
            <a:spLocks noChangeArrowheads="1"/>
          </p:cNvSpPr>
          <p:nvPr/>
        </p:nvSpPr>
        <p:spPr bwMode="auto">
          <a:xfrm>
            <a:off x="685800" y="381000"/>
            <a:ext cx="7696200" cy="579438"/>
          </a:xfrm>
          <a:prstGeom prst="rect">
            <a:avLst/>
          </a:prstGeom>
          <a:noFill/>
          <a:ln w="9525">
            <a:noFill/>
            <a:miter lim="800000"/>
            <a:headEnd/>
            <a:tailEnd/>
          </a:ln>
        </p:spPr>
        <p:txBody>
          <a:bodyPr>
            <a:spAutoFit/>
          </a:bodyPr>
          <a:lstStyle/>
          <a:p>
            <a:pPr>
              <a:spcBef>
                <a:spcPct val="50000"/>
              </a:spcBef>
            </a:pPr>
            <a:r>
              <a:rPr lang="en-US" sz="3200" b="1" i="1">
                <a:solidFill>
                  <a:srgbClr val="FFFF00"/>
                </a:solidFill>
              </a:rPr>
              <a:t>What does WACUHO use its $$$ for?</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51" name="Rectangle 7"/>
          <p:cNvSpPr>
            <a:spLocks noGrp="1" noChangeArrowheads="1"/>
          </p:cNvSpPr>
          <p:nvPr>
            <p:ph type="body" sz="half" idx="2"/>
          </p:nvPr>
        </p:nvSpPr>
        <p:spPr>
          <a:xfrm>
            <a:off x="783630" y="1042294"/>
            <a:ext cx="7616825" cy="4662488"/>
          </a:xfrm>
        </p:spPr>
        <p:txBody>
          <a:bodyPr/>
          <a:lstStyle/>
          <a:p>
            <a:pPr eaLnBrk="1" hangingPunct="1">
              <a:lnSpc>
                <a:spcPct val="80000"/>
              </a:lnSpc>
            </a:pPr>
            <a:r>
              <a:rPr lang="en-US" sz="3200" dirty="0"/>
              <a:t>Fee generating</a:t>
            </a:r>
          </a:p>
          <a:p>
            <a:pPr eaLnBrk="1" hangingPunct="1">
              <a:lnSpc>
                <a:spcPct val="80000"/>
              </a:lnSpc>
            </a:pPr>
            <a:r>
              <a:rPr lang="en-US" sz="3200" dirty="0"/>
              <a:t>Zero-based budgets</a:t>
            </a:r>
          </a:p>
          <a:p>
            <a:pPr eaLnBrk="1" hangingPunct="1">
              <a:lnSpc>
                <a:spcPct val="80000"/>
              </a:lnSpc>
            </a:pPr>
            <a:r>
              <a:rPr lang="en-US" sz="3200" dirty="0"/>
              <a:t>Eligible for Association Reserve funding &amp; Program Reserve funding</a:t>
            </a:r>
          </a:p>
          <a:p>
            <a:pPr eaLnBrk="1" hangingPunct="1">
              <a:lnSpc>
                <a:spcPct val="80000"/>
              </a:lnSpc>
            </a:pPr>
            <a:r>
              <a:rPr lang="en-US" sz="3200" dirty="0"/>
              <a:t>Examples:  RAPs, Annual Conference, Western Training Institute, Pacific Management Institute</a:t>
            </a:r>
          </a:p>
          <a:p>
            <a:pPr eaLnBrk="1" hangingPunct="1">
              <a:lnSpc>
                <a:spcPct val="80000"/>
              </a:lnSpc>
            </a:pPr>
            <a:r>
              <a:rPr lang="en-US" sz="3200" dirty="0"/>
              <a:t>Some operating committees may also have a program element.   Example:  EDA one-day workshop</a:t>
            </a:r>
          </a:p>
        </p:txBody>
      </p:sp>
      <p:sp>
        <p:nvSpPr>
          <p:cNvPr id="9221" name="Text Box 4"/>
          <p:cNvSpPr txBox="1">
            <a:spLocks noChangeArrowheads="1"/>
          </p:cNvSpPr>
          <p:nvPr/>
        </p:nvSpPr>
        <p:spPr bwMode="auto">
          <a:xfrm>
            <a:off x="685800" y="381000"/>
            <a:ext cx="7696200" cy="579438"/>
          </a:xfrm>
          <a:prstGeom prst="rect">
            <a:avLst/>
          </a:prstGeom>
          <a:noFill/>
          <a:ln w="9525">
            <a:noFill/>
            <a:miter lim="800000"/>
            <a:headEnd/>
            <a:tailEnd/>
          </a:ln>
        </p:spPr>
        <p:txBody>
          <a:bodyPr>
            <a:spAutoFit/>
          </a:bodyPr>
          <a:lstStyle/>
          <a:p>
            <a:pPr>
              <a:spcBef>
                <a:spcPct val="50000"/>
              </a:spcBef>
            </a:pPr>
            <a:r>
              <a:rPr lang="en-US" sz="3200" b="1" i="1" dirty="0">
                <a:solidFill>
                  <a:srgbClr val="FFFF00"/>
                </a:solidFill>
              </a:rPr>
              <a:t>Program Committees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body" idx="1"/>
          </p:nvPr>
        </p:nvSpPr>
        <p:spPr>
          <a:xfrm>
            <a:off x="684213" y="960438"/>
            <a:ext cx="7559675" cy="4630737"/>
          </a:xfrm>
        </p:spPr>
        <p:txBody>
          <a:bodyPr/>
          <a:lstStyle/>
          <a:p>
            <a:pPr eaLnBrk="1" hangingPunct="1">
              <a:lnSpc>
                <a:spcPct val="90000"/>
              </a:lnSpc>
            </a:pPr>
            <a:r>
              <a:rPr lang="en-US" dirty="0"/>
              <a:t>Self supporting budget that is funded through program registration fees</a:t>
            </a:r>
          </a:p>
          <a:p>
            <a:pPr lvl="1" eaLnBrk="1" hangingPunct="1">
              <a:lnSpc>
                <a:spcPct val="90000"/>
              </a:lnSpc>
              <a:buFont typeface="Agency FB" pitchFamily="34" charset="0"/>
              <a:buChar char="-"/>
            </a:pPr>
            <a:r>
              <a:rPr lang="en-US" sz="2000" b="0" dirty="0"/>
              <a:t>RAP’s</a:t>
            </a:r>
          </a:p>
          <a:p>
            <a:pPr lvl="1" eaLnBrk="1" hangingPunct="1">
              <a:lnSpc>
                <a:spcPct val="90000"/>
              </a:lnSpc>
              <a:buFont typeface="Agency FB" pitchFamily="34" charset="0"/>
              <a:buChar char="-"/>
            </a:pPr>
            <a:r>
              <a:rPr lang="en-US" sz="2000" b="0" dirty="0"/>
              <a:t>Western Training Institute</a:t>
            </a:r>
          </a:p>
          <a:p>
            <a:pPr lvl="1" eaLnBrk="1" hangingPunct="1">
              <a:lnSpc>
                <a:spcPct val="90000"/>
              </a:lnSpc>
              <a:buFont typeface="Agency FB" pitchFamily="34" charset="0"/>
              <a:buChar char="-"/>
            </a:pPr>
            <a:r>
              <a:rPr lang="en-US" sz="2000" b="0" dirty="0"/>
              <a:t>Annual Conference</a:t>
            </a:r>
          </a:p>
          <a:p>
            <a:pPr lvl="1" eaLnBrk="1" hangingPunct="1">
              <a:lnSpc>
                <a:spcPct val="90000"/>
              </a:lnSpc>
              <a:buFont typeface="Agency FB" pitchFamily="34" charset="0"/>
              <a:buChar char="-"/>
            </a:pPr>
            <a:r>
              <a:rPr lang="en-US" sz="2000" b="0" dirty="0"/>
              <a:t>Pacific Management Institute</a:t>
            </a:r>
          </a:p>
          <a:p>
            <a:pPr lvl="1" eaLnBrk="1" hangingPunct="1">
              <a:lnSpc>
                <a:spcPct val="90000"/>
              </a:lnSpc>
              <a:buFont typeface="Agency FB" pitchFamily="34" charset="0"/>
              <a:buChar char="-"/>
            </a:pPr>
            <a:r>
              <a:rPr lang="en-US" sz="2000" b="0" dirty="0"/>
              <a:t>One day conferences:  DAA, Apart. &amp; Comm. Living, etc.</a:t>
            </a:r>
          </a:p>
          <a:p>
            <a:pPr eaLnBrk="1" hangingPunct="1">
              <a:lnSpc>
                <a:spcPct val="90000"/>
              </a:lnSpc>
            </a:pPr>
            <a:r>
              <a:rPr lang="en-US" dirty="0"/>
              <a:t>Idea is to keep fees and expenses reasonable to cover costs but not make or lose $$$</a:t>
            </a:r>
          </a:p>
          <a:p>
            <a:pPr eaLnBrk="1" hangingPunct="1">
              <a:lnSpc>
                <a:spcPct val="90000"/>
              </a:lnSpc>
            </a:pPr>
            <a:r>
              <a:rPr lang="en-US" dirty="0"/>
              <a:t>If you </a:t>
            </a:r>
            <a:r>
              <a:rPr lang="en-US" i="1" u="sng" dirty="0"/>
              <a:t>do</a:t>
            </a:r>
            <a:r>
              <a:rPr lang="en-US" dirty="0"/>
              <a:t> make $$$, surplus of funds goes to support various reserves</a:t>
            </a:r>
          </a:p>
        </p:txBody>
      </p:sp>
      <p:sp>
        <p:nvSpPr>
          <p:cNvPr id="282628" name="Text Box 4"/>
          <p:cNvSpPr txBox="1">
            <a:spLocks noChangeArrowheads="1"/>
          </p:cNvSpPr>
          <p:nvPr/>
        </p:nvSpPr>
        <p:spPr bwMode="auto">
          <a:xfrm>
            <a:off x="685800" y="381000"/>
            <a:ext cx="7696200" cy="579438"/>
          </a:xfrm>
          <a:prstGeom prst="rect">
            <a:avLst/>
          </a:prstGeom>
          <a:noFill/>
          <a:ln w="9525">
            <a:noFill/>
            <a:miter lim="800000"/>
            <a:headEnd/>
            <a:tailEnd/>
          </a:ln>
        </p:spPr>
        <p:txBody>
          <a:bodyPr>
            <a:spAutoFit/>
          </a:bodyPr>
          <a:lstStyle/>
          <a:p>
            <a:pPr>
              <a:spcBef>
                <a:spcPct val="50000"/>
              </a:spcBef>
            </a:pPr>
            <a:r>
              <a:rPr lang="en-US" sz="3200" b="1" i="1" dirty="0">
                <a:solidFill>
                  <a:srgbClr val="FFFF00"/>
                </a:solidFill>
              </a:rPr>
              <a:t>What is a zero-based budget?</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p:cNvPicPr>
            <a:picLocks noChangeAspect="1" noChangeArrowheads="1"/>
          </p:cNvPicPr>
          <p:nvPr/>
        </p:nvPicPr>
        <p:blipFill>
          <a:blip r:embed="rId3" cstate="print"/>
          <a:srcRect/>
          <a:stretch>
            <a:fillRect/>
          </a:stretch>
        </p:blipFill>
        <p:spPr bwMode="auto">
          <a:xfrm rot="-327266">
            <a:off x="529422" y="469900"/>
            <a:ext cx="4171950" cy="5946775"/>
          </a:xfrm>
          <a:prstGeom prst="rect">
            <a:avLst/>
          </a:prstGeom>
          <a:solidFill>
            <a:schemeClr val="bg1"/>
          </a:solidFill>
          <a:ln w="9525">
            <a:solidFill>
              <a:schemeClr val="tx1"/>
            </a:solidFill>
            <a:miter lim="800000"/>
            <a:headEnd/>
            <a:tailEnd/>
          </a:ln>
        </p:spPr>
      </p:pic>
      <p:sp>
        <p:nvSpPr>
          <p:cNvPr id="330765" name="AutoShape 13"/>
          <p:cNvSpPr>
            <a:spLocks noChangeArrowheads="1"/>
          </p:cNvSpPr>
          <p:nvPr/>
        </p:nvSpPr>
        <p:spPr bwMode="auto">
          <a:xfrm rot="20511478">
            <a:off x="4305199" y="5072764"/>
            <a:ext cx="4170363" cy="390525"/>
          </a:xfrm>
          <a:prstGeom prst="leftArrow">
            <a:avLst>
              <a:gd name="adj1" fmla="val 50000"/>
              <a:gd name="adj2" fmla="val 266972"/>
            </a:avLst>
          </a:prstGeom>
          <a:solidFill>
            <a:schemeClr val="accent1"/>
          </a:solidFill>
          <a:ln w="28575">
            <a:solidFill>
              <a:schemeClr val="hlink"/>
            </a:solidFill>
            <a:miter lim="800000"/>
            <a:headEnd/>
            <a:tailEnd/>
          </a:ln>
        </p:spPr>
        <p:txBody>
          <a:bodyPr wrap="none" anchor="ctr"/>
          <a:lstStyle/>
          <a:p>
            <a:endParaRPr lang="en-US"/>
          </a:p>
        </p:txBody>
      </p:sp>
      <p:sp>
        <p:nvSpPr>
          <p:cNvPr id="330754" name="Rectangle 2"/>
          <p:cNvSpPr>
            <a:spLocks noGrp="1" noChangeArrowheads="1"/>
          </p:cNvSpPr>
          <p:nvPr>
            <p:ph type="body" idx="1"/>
          </p:nvPr>
        </p:nvSpPr>
        <p:spPr>
          <a:xfrm>
            <a:off x="4918509" y="1246188"/>
            <a:ext cx="3669866" cy="4344987"/>
          </a:xfrm>
        </p:spPr>
        <p:txBody>
          <a:bodyPr/>
          <a:lstStyle/>
          <a:p>
            <a:pPr marL="0" indent="1588" eaLnBrk="1" hangingPunct="1">
              <a:lnSpc>
                <a:spcPct val="150000"/>
              </a:lnSpc>
              <a:buFontTx/>
              <a:buNone/>
              <a:tabLst>
                <a:tab pos="461963" algn="l"/>
              </a:tabLst>
            </a:pPr>
            <a:r>
              <a:rPr lang="en-US" dirty="0"/>
              <a:t>	</a:t>
            </a:r>
            <a:r>
              <a:rPr lang="en-US" dirty="0">
                <a:solidFill>
                  <a:schemeClr val="tx1"/>
                </a:solidFill>
              </a:rPr>
              <a:t>Revenues, CP, Reserve Allocations</a:t>
            </a:r>
            <a:r>
              <a:rPr lang="en-US" dirty="0"/>
              <a:t> </a:t>
            </a:r>
          </a:p>
          <a:p>
            <a:pPr marL="0" indent="1588" eaLnBrk="1" hangingPunct="1">
              <a:lnSpc>
                <a:spcPct val="150000"/>
              </a:lnSpc>
              <a:buClr>
                <a:srgbClr val="FF3300"/>
              </a:buClr>
              <a:buFont typeface="Arial" charset="0"/>
              <a:buChar char="–"/>
              <a:tabLst>
                <a:tab pos="461963" algn="l"/>
              </a:tabLst>
            </a:pPr>
            <a:r>
              <a:rPr lang="en-US" dirty="0"/>
              <a:t>   </a:t>
            </a:r>
            <a:r>
              <a:rPr lang="en-US" u="sng" dirty="0">
                <a:solidFill>
                  <a:srgbClr val="FF3300"/>
                </a:solidFill>
              </a:rPr>
              <a:t>Expenses</a:t>
            </a:r>
          </a:p>
          <a:p>
            <a:pPr marL="0" indent="1588" eaLnBrk="1" hangingPunct="1">
              <a:lnSpc>
                <a:spcPct val="150000"/>
              </a:lnSpc>
              <a:buFontTx/>
              <a:buNone/>
              <a:tabLst>
                <a:tab pos="461963" algn="l"/>
              </a:tabLst>
            </a:pPr>
            <a:r>
              <a:rPr lang="en-US" dirty="0"/>
              <a:t>   </a:t>
            </a:r>
          </a:p>
          <a:p>
            <a:pPr marL="0" indent="1588" eaLnBrk="1" hangingPunct="1">
              <a:lnSpc>
                <a:spcPct val="150000"/>
              </a:lnSpc>
              <a:buFontTx/>
              <a:buNone/>
              <a:tabLst>
                <a:tab pos="461963" algn="l"/>
              </a:tabLst>
            </a:pPr>
            <a:endParaRPr lang="en-US" sz="1500" dirty="0">
              <a:solidFill>
                <a:srgbClr val="FFC000"/>
              </a:solidFill>
            </a:endParaRPr>
          </a:p>
          <a:p>
            <a:pPr marL="0" indent="1588" eaLnBrk="1" hangingPunct="1">
              <a:lnSpc>
                <a:spcPct val="150000"/>
              </a:lnSpc>
              <a:buFontTx/>
              <a:buNone/>
              <a:tabLst>
                <a:tab pos="461963" algn="l"/>
              </a:tabLst>
            </a:pPr>
            <a:r>
              <a:rPr lang="en-US" dirty="0">
                <a:solidFill>
                  <a:srgbClr val="FFC000"/>
                </a:solidFill>
              </a:rPr>
              <a:t>=</a:t>
            </a:r>
            <a:r>
              <a:rPr lang="en-US" dirty="0"/>
              <a:t>  </a:t>
            </a:r>
            <a:r>
              <a:rPr lang="en-US" b="1" dirty="0">
                <a:solidFill>
                  <a:schemeClr val="hlink"/>
                </a:solidFill>
              </a:rPr>
              <a:t>Z  E  R  O</a:t>
            </a:r>
          </a:p>
          <a:p>
            <a:pPr marL="0" indent="1588" eaLnBrk="1" hangingPunct="1">
              <a:buFontTx/>
              <a:buChar char="-"/>
              <a:tabLst>
                <a:tab pos="461963" algn="l"/>
              </a:tabLst>
            </a:pPr>
            <a:endParaRPr lang="en-US" u="sng" dirty="0"/>
          </a:p>
          <a:p>
            <a:pPr marL="0" indent="1588" algn="ctr" eaLnBrk="1" hangingPunct="1">
              <a:buFontTx/>
              <a:buNone/>
              <a:tabLst>
                <a:tab pos="461963" algn="l"/>
              </a:tabLst>
            </a:pPr>
            <a:endParaRPr lang="en-US" sz="2600" dirty="0">
              <a:latin typeface="Showcard Gothic" pitchFamily="82" charset="0"/>
            </a:endParaRPr>
          </a:p>
          <a:p>
            <a:pPr marL="0" indent="1588" eaLnBrk="1" hangingPunct="1">
              <a:buFontTx/>
              <a:buNone/>
              <a:tabLst>
                <a:tab pos="461963" algn="l"/>
              </a:tabLst>
            </a:pPr>
            <a:endParaRPr lang="en-US" sz="2600" dirty="0"/>
          </a:p>
          <a:p>
            <a:pPr marL="0" indent="1588" eaLnBrk="1" hangingPunct="1">
              <a:buFontTx/>
              <a:buNone/>
              <a:tabLst>
                <a:tab pos="461963" algn="l"/>
              </a:tabLst>
            </a:pPr>
            <a:endParaRPr lang="en-US" sz="2600" dirty="0"/>
          </a:p>
        </p:txBody>
      </p:sp>
      <p:sp>
        <p:nvSpPr>
          <p:cNvPr id="15365" name="Text Box 3"/>
          <p:cNvSpPr txBox="1">
            <a:spLocks noChangeArrowheads="1"/>
          </p:cNvSpPr>
          <p:nvPr/>
        </p:nvSpPr>
        <p:spPr bwMode="auto">
          <a:xfrm>
            <a:off x="4881563" y="447675"/>
            <a:ext cx="4113212" cy="519113"/>
          </a:xfrm>
          <a:prstGeom prst="rect">
            <a:avLst/>
          </a:prstGeom>
          <a:noFill/>
          <a:ln w="9525">
            <a:noFill/>
            <a:miter lim="800000"/>
            <a:headEnd/>
            <a:tailEnd/>
          </a:ln>
        </p:spPr>
        <p:txBody>
          <a:bodyPr>
            <a:spAutoFit/>
          </a:bodyPr>
          <a:lstStyle/>
          <a:p>
            <a:pPr>
              <a:spcBef>
                <a:spcPct val="50000"/>
              </a:spcBef>
            </a:pPr>
            <a:r>
              <a:rPr lang="en-US" sz="2800" b="1" i="1">
                <a:solidFill>
                  <a:srgbClr val="FFFF00"/>
                </a:solidFill>
              </a:rPr>
              <a:t>The budget proposal…</a:t>
            </a:r>
          </a:p>
        </p:txBody>
      </p:sp>
      <p:sp>
        <p:nvSpPr>
          <p:cNvPr id="330760" name="AutoShape 8"/>
          <p:cNvSpPr>
            <a:spLocks noChangeArrowheads="1"/>
          </p:cNvSpPr>
          <p:nvPr/>
        </p:nvSpPr>
        <p:spPr bwMode="auto">
          <a:xfrm rot="-308394">
            <a:off x="207746" y="1140026"/>
            <a:ext cx="3465513" cy="1474788"/>
          </a:xfrm>
          <a:prstGeom prst="wedgeEllipseCallout">
            <a:avLst>
              <a:gd name="adj1" fmla="val 100116"/>
              <a:gd name="adj2" fmla="val 7546"/>
            </a:avLst>
          </a:prstGeom>
          <a:noFill/>
          <a:ln w="28575">
            <a:solidFill>
              <a:schemeClr val="tx1"/>
            </a:solidFill>
            <a:miter lim="800000"/>
            <a:headEnd/>
            <a:tailEnd/>
          </a:ln>
        </p:spPr>
        <p:txBody>
          <a:bodyPr/>
          <a:lstStyle/>
          <a:p>
            <a:pPr algn="ctr"/>
            <a:endParaRPr lang="en-US">
              <a:solidFill>
                <a:schemeClr val="tx1"/>
              </a:solidFill>
            </a:endParaRPr>
          </a:p>
        </p:txBody>
      </p:sp>
      <p:sp>
        <p:nvSpPr>
          <p:cNvPr id="330761" name="AutoShape 9"/>
          <p:cNvSpPr>
            <a:spLocks noChangeArrowheads="1"/>
          </p:cNvSpPr>
          <p:nvPr/>
        </p:nvSpPr>
        <p:spPr bwMode="auto">
          <a:xfrm rot="299716">
            <a:off x="182563" y="2640013"/>
            <a:ext cx="2957512" cy="3419475"/>
          </a:xfrm>
          <a:prstGeom prst="wedgeEllipseCallout">
            <a:avLst>
              <a:gd name="adj1" fmla="val 118699"/>
              <a:gd name="adj2" fmla="val -40588"/>
            </a:avLst>
          </a:prstGeom>
          <a:noFill/>
          <a:ln w="38100">
            <a:solidFill>
              <a:srgbClr val="FF3300"/>
            </a:solidFill>
            <a:miter lim="800000"/>
            <a:headEnd/>
            <a:tailEnd/>
          </a:ln>
        </p:spPr>
        <p:txBody>
          <a:bodyPr/>
          <a:lstStyle/>
          <a:p>
            <a:pPr algn="ctr"/>
            <a:endParaRPr lang="en-US">
              <a:solidFill>
                <a:schemeClr val="tx1"/>
              </a:solidFill>
            </a:endParaRPr>
          </a:p>
        </p:txBody>
      </p:sp>
      <p:pic>
        <p:nvPicPr>
          <p:cNvPr id="330762" name="Picture 10" descr="MCSY01846_0000[1]"/>
          <p:cNvPicPr>
            <a:picLocks noChangeAspect="1" noChangeArrowheads="1"/>
          </p:cNvPicPr>
          <p:nvPr/>
        </p:nvPicPr>
        <p:blipFill>
          <a:blip r:embed="rId4" cstate="print"/>
          <a:srcRect/>
          <a:stretch>
            <a:fillRect/>
          </a:stretch>
        </p:blipFill>
        <p:spPr bwMode="auto">
          <a:xfrm>
            <a:off x="3221038" y="5724525"/>
            <a:ext cx="581025" cy="563563"/>
          </a:xfrm>
          <a:prstGeom prst="rect">
            <a:avLst/>
          </a:prstGeom>
          <a:noFill/>
          <a:ln w="9525">
            <a:noFill/>
            <a:miter lim="800000"/>
            <a:headEnd/>
            <a:tailEnd/>
          </a:ln>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900113" y="4838211"/>
            <a:ext cx="7343775" cy="508000"/>
          </a:xfrm>
        </p:spPr>
        <p:txBody>
          <a:bodyPr/>
          <a:lstStyle/>
          <a:p>
            <a:pPr eaLnBrk="1" hangingPunct="1"/>
            <a:r>
              <a:rPr lang="en-US" sz="3500" dirty="0">
                <a:solidFill>
                  <a:srgbClr val="FFFF00"/>
                </a:solidFill>
              </a:rPr>
              <a:t>Don’t wait until the last minute!</a:t>
            </a:r>
          </a:p>
        </p:txBody>
      </p:sp>
      <p:sp>
        <p:nvSpPr>
          <p:cNvPr id="16387" name="Content Placeholder 4"/>
          <p:cNvSpPr>
            <a:spLocks noGrp="1"/>
          </p:cNvSpPr>
          <p:nvPr>
            <p:ph idx="1"/>
          </p:nvPr>
        </p:nvSpPr>
        <p:spPr>
          <a:xfrm>
            <a:off x="684213" y="914399"/>
            <a:ext cx="7559675" cy="4676775"/>
          </a:xfrm>
        </p:spPr>
        <p:txBody>
          <a:bodyPr/>
          <a:lstStyle/>
          <a:p>
            <a:pPr eaLnBrk="1" hangingPunct="1"/>
            <a:r>
              <a:rPr lang="en-US" dirty="0"/>
              <a:t>Refer to last years committee’s final budget and report for history, recommendations and a recent example</a:t>
            </a:r>
          </a:p>
          <a:p>
            <a:pPr eaLnBrk="1" hangingPunct="1"/>
            <a:r>
              <a:rPr lang="en-US" dirty="0"/>
              <a:t>Talk to Exec Committee Liaison for any new directives for upcoming year</a:t>
            </a:r>
          </a:p>
          <a:p>
            <a:pPr eaLnBrk="1" hangingPunct="1"/>
            <a:r>
              <a:rPr lang="en-US" dirty="0"/>
              <a:t>Ask the Treasurer for help – it’s okay!</a:t>
            </a:r>
          </a:p>
          <a:p>
            <a:pPr eaLnBrk="1" hangingPunct="1"/>
            <a:r>
              <a:rPr lang="en-US" dirty="0"/>
              <a:t>Do your homework; get quotes for costs at host campus, vendors, etc.</a:t>
            </a:r>
          </a:p>
        </p:txBody>
      </p:sp>
      <p:sp>
        <p:nvSpPr>
          <p:cNvPr id="2" name="Rectangle 1"/>
          <p:cNvSpPr/>
          <p:nvPr/>
        </p:nvSpPr>
        <p:spPr>
          <a:xfrm>
            <a:off x="338797" y="268067"/>
            <a:ext cx="6647974" cy="646331"/>
          </a:xfrm>
          <a:prstGeom prst="rect">
            <a:avLst/>
          </a:prstGeom>
        </p:spPr>
        <p:txBody>
          <a:bodyPr wrap="none">
            <a:spAutoFit/>
          </a:bodyPr>
          <a:lstStyle/>
          <a:p>
            <a:pPr>
              <a:spcBef>
                <a:spcPct val="50000"/>
              </a:spcBef>
            </a:pPr>
            <a:r>
              <a:rPr lang="en-US" sz="3600" b="1" i="1" dirty="0">
                <a:solidFill>
                  <a:srgbClr val="FFFF00"/>
                </a:solidFill>
              </a:rPr>
              <a:t>Before starting the process…</a:t>
            </a:r>
          </a:p>
        </p:txBody>
      </p:sp>
    </p:spTree>
  </p:cSld>
  <p:clrMapOvr>
    <a:masterClrMapping/>
  </p:clrMapOvr>
  <p:transition/>
</p:sld>
</file>

<file path=ppt/theme/theme1.xml><?xml version="1.0" encoding="utf-8"?>
<a:theme xmlns:a="http://schemas.openxmlformats.org/drawingml/2006/main" name="template">
  <a:themeElements>
    <a:clrScheme name="template 14">
      <a:dk1>
        <a:srgbClr val="4D4D4D"/>
      </a:dk1>
      <a:lt1>
        <a:srgbClr val="FFFFFF"/>
      </a:lt1>
      <a:dk2>
        <a:srgbClr val="4D4D4D"/>
      </a:dk2>
      <a:lt2>
        <a:srgbClr val="176BC7"/>
      </a:lt2>
      <a:accent1>
        <a:srgbClr val="1C79DA"/>
      </a:accent1>
      <a:accent2>
        <a:srgbClr val="5DB9FF"/>
      </a:accent2>
      <a:accent3>
        <a:srgbClr val="FFFFFF"/>
      </a:accent3>
      <a:accent4>
        <a:srgbClr val="404040"/>
      </a:accent4>
      <a:accent5>
        <a:srgbClr val="ABBEEA"/>
      </a:accent5>
      <a:accent6>
        <a:srgbClr val="53A7E7"/>
      </a:accent6>
      <a:hlink>
        <a:srgbClr val="FE8500"/>
      </a:hlink>
      <a:folHlink>
        <a:srgbClr val="EAEAEA"/>
      </a:folHlink>
    </a:clrScheme>
    <a:fontScheme name="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4D4D4D"/>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4D4D4D"/>
            </a:solidFill>
            <a:effectLst/>
            <a:latin typeface="Arial" charset="0"/>
          </a:defRPr>
        </a:defPPr>
      </a:lstStyle>
    </a:lnDef>
  </a:objectDefaults>
  <a:extraClrSchemeLst>
    <a:extraClrScheme>
      <a:clrScheme name="template 1">
        <a:dk1>
          <a:srgbClr val="4D4D4D"/>
        </a:dk1>
        <a:lt1>
          <a:srgbClr val="FFFFFF"/>
        </a:lt1>
        <a:dk2>
          <a:srgbClr val="4D4D4D"/>
        </a:dk2>
        <a:lt2>
          <a:srgbClr val="0099FF"/>
        </a:lt2>
        <a:accent1>
          <a:srgbClr val="003399"/>
        </a:accent1>
        <a:accent2>
          <a:srgbClr val="CCECFF"/>
        </a:accent2>
        <a:accent3>
          <a:srgbClr val="FFFFFF"/>
        </a:accent3>
        <a:accent4>
          <a:srgbClr val="404040"/>
        </a:accent4>
        <a:accent5>
          <a:srgbClr val="AAADCA"/>
        </a:accent5>
        <a:accent6>
          <a:srgbClr val="B9D6E7"/>
        </a:accent6>
        <a:hlink>
          <a:srgbClr val="6699FF"/>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4D4D4D"/>
        </a:dk2>
        <a:lt2>
          <a:srgbClr val="2057D6"/>
        </a:lt2>
        <a:accent1>
          <a:srgbClr val="3D99F0"/>
        </a:accent1>
        <a:accent2>
          <a:srgbClr val="1280E4"/>
        </a:accent2>
        <a:accent3>
          <a:srgbClr val="FFFFFF"/>
        </a:accent3>
        <a:accent4>
          <a:srgbClr val="404040"/>
        </a:accent4>
        <a:accent5>
          <a:srgbClr val="AFCAF6"/>
        </a:accent5>
        <a:accent6>
          <a:srgbClr val="0F73CF"/>
        </a:accent6>
        <a:hlink>
          <a:srgbClr val="58AEF3"/>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4D4D4D"/>
        </a:dk2>
        <a:lt2>
          <a:srgbClr val="00519E"/>
        </a:lt2>
        <a:accent1>
          <a:srgbClr val="037AB9"/>
        </a:accent1>
        <a:accent2>
          <a:srgbClr val="019ACD"/>
        </a:accent2>
        <a:accent3>
          <a:srgbClr val="FFFFFF"/>
        </a:accent3>
        <a:accent4>
          <a:srgbClr val="404040"/>
        </a:accent4>
        <a:accent5>
          <a:srgbClr val="AABED9"/>
        </a:accent5>
        <a:accent6>
          <a:srgbClr val="018BBA"/>
        </a:accent6>
        <a:hlink>
          <a:srgbClr val="B0A6C9"/>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4D4D4D"/>
        </a:dk2>
        <a:lt2>
          <a:srgbClr val="0A3384"/>
        </a:lt2>
        <a:accent1>
          <a:srgbClr val="3075D1"/>
        </a:accent1>
        <a:accent2>
          <a:srgbClr val="63B1FF"/>
        </a:accent2>
        <a:accent3>
          <a:srgbClr val="FFFFFF"/>
        </a:accent3>
        <a:accent4>
          <a:srgbClr val="404040"/>
        </a:accent4>
        <a:accent5>
          <a:srgbClr val="ADBDE5"/>
        </a:accent5>
        <a:accent6>
          <a:srgbClr val="59A0E7"/>
        </a:accent6>
        <a:hlink>
          <a:srgbClr val="4390E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4D4D4D"/>
        </a:dk2>
        <a:lt2>
          <a:srgbClr val="002B7A"/>
        </a:lt2>
        <a:accent1>
          <a:srgbClr val="50AAFF"/>
        </a:accent1>
        <a:accent2>
          <a:srgbClr val="5182BA"/>
        </a:accent2>
        <a:accent3>
          <a:srgbClr val="FFFFFF"/>
        </a:accent3>
        <a:accent4>
          <a:srgbClr val="404040"/>
        </a:accent4>
        <a:accent5>
          <a:srgbClr val="B3D2FF"/>
        </a:accent5>
        <a:accent6>
          <a:srgbClr val="4975A8"/>
        </a:accent6>
        <a:hlink>
          <a:srgbClr val="87C5FF"/>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4D4D4D"/>
        </a:dk2>
        <a:lt2>
          <a:srgbClr val="00246D"/>
        </a:lt2>
        <a:accent1>
          <a:srgbClr val="225FB3"/>
        </a:accent1>
        <a:accent2>
          <a:srgbClr val="4EA8FF"/>
        </a:accent2>
        <a:accent3>
          <a:srgbClr val="FFFFFF"/>
        </a:accent3>
        <a:accent4>
          <a:srgbClr val="404040"/>
        </a:accent4>
        <a:accent5>
          <a:srgbClr val="ABB6D6"/>
        </a:accent5>
        <a:accent6>
          <a:srgbClr val="4698E7"/>
        </a:accent6>
        <a:hlink>
          <a:srgbClr val="61BFFF"/>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4D4D4D"/>
        </a:dk2>
        <a:lt2>
          <a:srgbClr val="00236E"/>
        </a:lt2>
        <a:accent1>
          <a:srgbClr val="7399BE"/>
        </a:accent1>
        <a:accent2>
          <a:srgbClr val="4FA7FF"/>
        </a:accent2>
        <a:accent3>
          <a:srgbClr val="FFFFFF"/>
        </a:accent3>
        <a:accent4>
          <a:srgbClr val="404040"/>
        </a:accent4>
        <a:accent5>
          <a:srgbClr val="BCCADB"/>
        </a:accent5>
        <a:accent6>
          <a:srgbClr val="4797E7"/>
        </a:accent6>
        <a:hlink>
          <a:srgbClr val="D5E5F4"/>
        </a:hlink>
        <a:folHlink>
          <a:srgbClr val="EAEAEA"/>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4D4D4D"/>
        </a:dk2>
        <a:lt2>
          <a:srgbClr val="00246C"/>
        </a:lt2>
        <a:accent1>
          <a:srgbClr val="1C79DA"/>
        </a:accent1>
        <a:accent2>
          <a:srgbClr val="5DB9FF"/>
        </a:accent2>
        <a:accent3>
          <a:srgbClr val="FFFFFF"/>
        </a:accent3>
        <a:accent4>
          <a:srgbClr val="404040"/>
        </a:accent4>
        <a:accent5>
          <a:srgbClr val="ABBEEA"/>
        </a:accent5>
        <a:accent6>
          <a:srgbClr val="53A7E7"/>
        </a:accent6>
        <a:hlink>
          <a:srgbClr val="0766BD"/>
        </a:hlink>
        <a:folHlink>
          <a:srgbClr val="EAEAEA"/>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4D4D4D"/>
        </a:dk2>
        <a:lt2>
          <a:srgbClr val="002B7B"/>
        </a:lt2>
        <a:accent1>
          <a:srgbClr val="ED8400"/>
        </a:accent1>
        <a:accent2>
          <a:srgbClr val="50AAFF"/>
        </a:accent2>
        <a:accent3>
          <a:srgbClr val="FFFFFF"/>
        </a:accent3>
        <a:accent4>
          <a:srgbClr val="404040"/>
        </a:accent4>
        <a:accent5>
          <a:srgbClr val="F4C2AA"/>
        </a:accent5>
        <a:accent6>
          <a:srgbClr val="489AE7"/>
        </a:accent6>
        <a:hlink>
          <a:srgbClr val="F8BB54"/>
        </a:hlink>
        <a:folHlink>
          <a:srgbClr val="EAEAEA"/>
        </a:folHlink>
      </a:clrScheme>
      <a:clrMap bg1="lt1" tx1="dk1" bg2="lt2" tx2="dk2" accent1="accent1" accent2="accent2" accent3="accent3" accent4="accent4" accent5="accent5" accent6="accent6" hlink="hlink" folHlink="folHlink"/>
    </a:extraClrScheme>
    <a:extraClrScheme>
      <a:clrScheme name="template 10">
        <a:dk1>
          <a:srgbClr val="4D4D4D"/>
        </a:dk1>
        <a:lt1>
          <a:srgbClr val="FFFFFF"/>
        </a:lt1>
        <a:dk2>
          <a:srgbClr val="4D4D4D"/>
        </a:dk2>
        <a:lt2>
          <a:srgbClr val="002363"/>
        </a:lt2>
        <a:accent1>
          <a:srgbClr val="196DC8"/>
        </a:accent1>
        <a:accent2>
          <a:srgbClr val="B9788B"/>
        </a:accent2>
        <a:accent3>
          <a:srgbClr val="FFFFFF"/>
        </a:accent3>
        <a:accent4>
          <a:srgbClr val="404040"/>
        </a:accent4>
        <a:accent5>
          <a:srgbClr val="ABBAE0"/>
        </a:accent5>
        <a:accent6>
          <a:srgbClr val="A76C7D"/>
        </a:accent6>
        <a:hlink>
          <a:srgbClr val="D2AD3F"/>
        </a:hlink>
        <a:folHlink>
          <a:srgbClr val="EAEAEA"/>
        </a:folHlink>
      </a:clrScheme>
      <a:clrMap bg1="lt1" tx1="dk1" bg2="lt2" tx2="dk2" accent1="accent1" accent2="accent2" accent3="accent3" accent4="accent4" accent5="accent5" accent6="accent6" hlink="hlink" folHlink="folHlink"/>
    </a:extraClrScheme>
    <a:extraClrScheme>
      <a:clrScheme name="template 11">
        <a:dk1>
          <a:srgbClr val="4D4D4D"/>
        </a:dk1>
        <a:lt1>
          <a:srgbClr val="FFFFFF"/>
        </a:lt1>
        <a:dk2>
          <a:srgbClr val="4D4D4D"/>
        </a:dk2>
        <a:lt2>
          <a:srgbClr val="002874"/>
        </a:lt2>
        <a:accent1>
          <a:srgbClr val="4CA6FF"/>
        </a:accent1>
        <a:accent2>
          <a:srgbClr val="61A9FA"/>
        </a:accent2>
        <a:accent3>
          <a:srgbClr val="FFFFFF"/>
        </a:accent3>
        <a:accent4>
          <a:srgbClr val="404040"/>
        </a:accent4>
        <a:accent5>
          <a:srgbClr val="B2D0FF"/>
        </a:accent5>
        <a:accent6>
          <a:srgbClr val="5799E3"/>
        </a:accent6>
        <a:hlink>
          <a:srgbClr val="06BD00"/>
        </a:hlink>
        <a:folHlink>
          <a:srgbClr val="EAEAEA"/>
        </a:folHlink>
      </a:clrScheme>
      <a:clrMap bg1="lt1" tx1="dk1" bg2="lt2" tx2="dk2" accent1="accent1" accent2="accent2" accent3="accent3" accent4="accent4" accent5="accent5" accent6="accent6" hlink="hlink" folHlink="folHlink"/>
    </a:extraClrScheme>
    <a:extraClrScheme>
      <a:clrScheme name="template 12">
        <a:dk1>
          <a:srgbClr val="4D4D4D"/>
        </a:dk1>
        <a:lt1>
          <a:srgbClr val="FFFFFF"/>
        </a:lt1>
        <a:dk2>
          <a:srgbClr val="4D4D4D"/>
        </a:dk2>
        <a:lt2>
          <a:srgbClr val="002874"/>
        </a:lt2>
        <a:accent1>
          <a:srgbClr val="2D96FF"/>
        </a:accent1>
        <a:accent2>
          <a:srgbClr val="61A9FA"/>
        </a:accent2>
        <a:accent3>
          <a:srgbClr val="FFFFFF"/>
        </a:accent3>
        <a:accent4>
          <a:srgbClr val="404040"/>
        </a:accent4>
        <a:accent5>
          <a:srgbClr val="ADC9FF"/>
        </a:accent5>
        <a:accent6>
          <a:srgbClr val="5799E3"/>
        </a:accent6>
        <a:hlink>
          <a:srgbClr val="06BD00"/>
        </a:hlink>
        <a:folHlink>
          <a:srgbClr val="EAEAEA"/>
        </a:folHlink>
      </a:clrScheme>
      <a:clrMap bg1="lt1" tx1="dk1" bg2="lt2" tx2="dk2" accent1="accent1" accent2="accent2" accent3="accent3" accent4="accent4" accent5="accent5" accent6="accent6" hlink="hlink" folHlink="folHlink"/>
    </a:extraClrScheme>
    <a:extraClrScheme>
      <a:clrScheme name="template 13">
        <a:dk1>
          <a:srgbClr val="4D4D4D"/>
        </a:dk1>
        <a:lt1>
          <a:srgbClr val="FFFFFF"/>
        </a:lt1>
        <a:dk2>
          <a:srgbClr val="4D4D4D"/>
        </a:dk2>
        <a:lt2>
          <a:srgbClr val="DE0000"/>
        </a:lt2>
        <a:accent1>
          <a:srgbClr val="1C79DA"/>
        </a:accent1>
        <a:accent2>
          <a:srgbClr val="5DB9FF"/>
        </a:accent2>
        <a:accent3>
          <a:srgbClr val="FFFFFF"/>
        </a:accent3>
        <a:accent4>
          <a:srgbClr val="404040"/>
        </a:accent4>
        <a:accent5>
          <a:srgbClr val="ABBEEA"/>
        </a:accent5>
        <a:accent6>
          <a:srgbClr val="53A7E7"/>
        </a:accent6>
        <a:hlink>
          <a:srgbClr val="FE8500"/>
        </a:hlink>
        <a:folHlink>
          <a:srgbClr val="EAEAEA"/>
        </a:folHlink>
      </a:clrScheme>
      <a:clrMap bg1="lt1" tx1="dk1" bg2="lt2" tx2="dk2" accent1="accent1" accent2="accent2" accent3="accent3" accent4="accent4" accent5="accent5" accent6="accent6" hlink="hlink" folHlink="folHlink"/>
    </a:extraClrScheme>
    <a:extraClrScheme>
      <a:clrScheme name="template 14">
        <a:dk1>
          <a:srgbClr val="4D4D4D"/>
        </a:dk1>
        <a:lt1>
          <a:srgbClr val="FFFFFF"/>
        </a:lt1>
        <a:dk2>
          <a:srgbClr val="4D4D4D"/>
        </a:dk2>
        <a:lt2>
          <a:srgbClr val="176BC7"/>
        </a:lt2>
        <a:accent1>
          <a:srgbClr val="1C79DA"/>
        </a:accent1>
        <a:accent2>
          <a:srgbClr val="5DB9FF"/>
        </a:accent2>
        <a:accent3>
          <a:srgbClr val="FFFFFF"/>
        </a:accent3>
        <a:accent4>
          <a:srgbClr val="404040"/>
        </a:accent4>
        <a:accent5>
          <a:srgbClr val="ABBEEA"/>
        </a:accent5>
        <a:accent6>
          <a:srgbClr val="53A7E7"/>
        </a:accent6>
        <a:hlink>
          <a:srgbClr val="FE8500"/>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7935</TotalTime>
  <Words>1651</Words>
  <Application>Microsoft Office PowerPoint</Application>
  <PresentationFormat>On-screen Show (4:3)</PresentationFormat>
  <Paragraphs>221</Paragraphs>
  <Slides>28</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Agency FB</vt:lpstr>
      <vt:lpstr>Arial</vt:lpstr>
      <vt:lpstr>Calibri</vt:lpstr>
      <vt:lpstr>Showcard Gothic</vt:lpstr>
      <vt:lpstr>template</vt:lpstr>
      <vt:lpstr>Understanding WACUHO Financial Policies and Budgets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Don’t wait until the last minute!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lpstr>PowerPoint Presentation</vt:lpstr>
      <vt:lpstr>PowerPoint Presentation</vt:lpstr>
    </vt:vector>
  </TitlesOfParts>
  <Company>Scripps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WACUHO Financial Policies and Budgets</dc:title>
  <dc:creator>SBuchwal</dc:creator>
  <cp:lastModifiedBy>Jason M. Lu</cp:lastModifiedBy>
  <cp:revision>120</cp:revision>
  <dcterms:created xsi:type="dcterms:W3CDTF">2005-06-23T16:13:03Z</dcterms:created>
  <dcterms:modified xsi:type="dcterms:W3CDTF">2016-07-13T23:58:45Z</dcterms:modified>
</cp:coreProperties>
</file>